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46"/>
  </p:notesMasterIdLst>
  <p:sldIdLst>
    <p:sldId id="256" r:id="rId2"/>
    <p:sldId id="257" r:id="rId3"/>
    <p:sldId id="259" r:id="rId4"/>
    <p:sldId id="295" r:id="rId5"/>
    <p:sldId id="296" r:id="rId6"/>
    <p:sldId id="289" r:id="rId7"/>
    <p:sldId id="290" r:id="rId8"/>
    <p:sldId id="291" r:id="rId9"/>
    <p:sldId id="297" r:id="rId10"/>
    <p:sldId id="298" r:id="rId11"/>
    <p:sldId id="299" r:id="rId12"/>
    <p:sldId id="300" r:id="rId13"/>
    <p:sldId id="301" r:id="rId14"/>
    <p:sldId id="288" r:id="rId15"/>
    <p:sldId id="302" r:id="rId16"/>
    <p:sldId id="303" r:id="rId17"/>
    <p:sldId id="304" r:id="rId18"/>
    <p:sldId id="305" r:id="rId19"/>
    <p:sldId id="306" r:id="rId20"/>
    <p:sldId id="261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82" r:id="rId31"/>
    <p:sldId id="316" r:id="rId32"/>
    <p:sldId id="317" r:id="rId33"/>
    <p:sldId id="292" r:id="rId34"/>
    <p:sldId id="320" r:id="rId35"/>
    <p:sldId id="319" r:id="rId36"/>
    <p:sldId id="318" r:id="rId37"/>
    <p:sldId id="293" r:id="rId38"/>
    <p:sldId id="294" r:id="rId39"/>
    <p:sldId id="321" r:id="rId40"/>
    <p:sldId id="322" r:id="rId41"/>
    <p:sldId id="323" r:id="rId42"/>
    <p:sldId id="324" r:id="rId43"/>
    <p:sldId id="325" r:id="rId44"/>
    <p:sldId id="326" r:id="rId45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7"/>
    <p:restoredTop sz="68642"/>
  </p:normalViewPr>
  <p:slideViewPr>
    <p:cSldViewPr snapToGrid="0">
      <p:cViewPr>
        <p:scale>
          <a:sx n="82" d="100"/>
          <a:sy n="82" d="100"/>
        </p:scale>
        <p:origin x="4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AEBBB-1F19-B944-B365-18C7FB3E1F8F}" type="datetimeFigureOut">
              <a:rPr lang="ru-RU" smtClean="0"/>
              <a:t>31.03.2024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6D521-E2D4-3540-82EE-9A060F7A9E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9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Существует множество библиотек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GUI,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среди которых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не самый популярный инструмент, хотя с его помощью написано немало проектов. Он был выбран для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по-умолчанию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Установочный файл интерпретатора Питона обычно уже включает пакет </a:t>
            </a:r>
            <a:r>
              <a:rPr lang="en" dirty="0" err="1"/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составе стандартной библиотеки.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808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Теперь необходимо связать вызов функции с событием:</a:t>
            </a:r>
          </a:p>
          <a:p>
            <a:pPr algn="l"/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" dirty="0" err="1"/>
              <a:t>but.</a:t>
            </a:r>
            <a:r>
              <a:rPr lang="en" dirty="0" err="1">
                <a:solidFill>
                  <a:srgbClr val="000000"/>
                </a:solidFill>
                <a:effectLst/>
              </a:rPr>
              <a:t>bind</a:t>
            </a:r>
            <a:r>
              <a:rPr lang="en" dirty="0">
                <a:solidFill>
                  <a:srgbClr val="000000"/>
                </a:solidFill>
                <a:effectLst/>
              </a:rPr>
              <a:t>(</a:t>
            </a:r>
            <a:r>
              <a:rPr lang="en" dirty="0">
                <a:solidFill>
                  <a:srgbClr val="483D8B"/>
                </a:solidFill>
                <a:effectLst/>
              </a:rPr>
              <a:t>'&lt;Button-1&gt;'</a:t>
            </a:r>
            <a:r>
              <a:rPr lang="en" dirty="0">
                <a:solidFill>
                  <a:srgbClr val="66CC66"/>
                </a:solidFill>
                <a:effectLst/>
              </a:rPr>
              <a:t>,</a:t>
            </a:r>
            <a:r>
              <a:rPr lang="en" dirty="0"/>
              <a:t> </a:t>
            </a:r>
            <a:r>
              <a:rPr lang="en" dirty="0" err="1"/>
              <a:t>str_to_sort_list</a:t>
            </a:r>
            <a:r>
              <a:rPr lang="en" dirty="0">
                <a:solidFill>
                  <a:srgbClr val="000000"/>
                </a:solidFill>
                <a:effectLst/>
              </a:rPr>
              <a:t>)</a:t>
            </a:r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данном случае это делается с помощью метода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bind.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Ему передается событие и функция-обработчик. Событие будет передано в функцию и присвоено параметру </a:t>
            </a:r>
            <a:r>
              <a:rPr lang="en" b="0" i="1" dirty="0">
                <a:solidFill>
                  <a:srgbClr val="222222"/>
                </a:solidFill>
                <a:effectLst/>
                <a:latin typeface="Roboto Italic"/>
              </a:rPr>
              <a:t>event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Здесь событием является щелчок левой кнопкой мыши, что обозначается строкой '&lt;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Button-1&gt;'.</a:t>
            </a: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любом приложении виджеты не разбросаны по окну как попало, а организованы, интерфейс продуман до мелочей и обычно подчинен определенным стандартам. Пока расположим элементы друг под другом с помощью наиболее простого менеджера геометрии 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–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метода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pack:</a:t>
            </a:r>
          </a:p>
          <a:p>
            <a:pPr algn="l"/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b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20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любом приложении виджеты не разбросаны по окну как попало, а организованы, интерфейс продуман до мелочей и обычно подчинен определенным стандартам. Пока расположим элементы друг под другом с помощью наиболее простого менеджера геометрии </a:t>
            </a:r>
            <a:r>
              <a:rPr lang="en" dirty="0" err="1"/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–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метода </a:t>
            </a:r>
            <a:r>
              <a:rPr lang="en" dirty="0"/>
              <a:t>pack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</a:t>
            </a:r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Метод 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mainloop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экземпляра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 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запускает главный цикл обработки событий, что в том числе приводит к отображению главного окна со всеми "упакованными" на нем виджетами:</a:t>
            </a:r>
          </a:p>
          <a:p>
            <a:pPr algn="l"/>
            <a:b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88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результате выполнения данного скрипта появляется окно, в текстовое поле которого можно ввести список слов, нажать кнопку и получить его отсортированный вариант: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94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Свойства и методы виджетов бывают относительно общими, характерными для многих типов, а также частными, зачастую встречающимися только у какого-то одного класса. В любом случае список настраиваемых свойств велик. Мы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рассматрим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только ключевые свойства и методы классов пакета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существует три способа конфигурирования свойств виджетов: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в момент создания объекта,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с помощью метода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он же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configure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путем обращения к свойству как к элементу словаря.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65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2800" dirty="0"/>
              <a:t>Самыми важными свойствами виджета класса </a:t>
            </a:r>
            <a:r>
              <a:rPr lang="en" sz="2800" dirty="0"/>
              <a:t>Button </a:t>
            </a:r>
            <a:r>
              <a:rPr lang="ru-RU" sz="2800" dirty="0"/>
              <a:t>являются </a:t>
            </a:r>
            <a:r>
              <a:rPr lang="en" sz="2800" dirty="0"/>
              <a:t>text , </a:t>
            </a:r>
            <a:r>
              <a:rPr lang="ru-RU" sz="2800" dirty="0"/>
              <a:t>с помощью которого устанавливается надпись на кнопке, и </a:t>
            </a:r>
            <a:r>
              <a:rPr lang="en" sz="2800" dirty="0"/>
              <a:t>command </a:t>
            </a:r>
            <a:r>
              <a:rPr lang="ru-RU" sz="2800" dirty="0"/>
              <a:t>для установки действия, то есть того, что будет происходить при нажатии на кнопку. По умолчанию размер кнопки соответствует ширине и высоте текста, однако с помощью свойств </a:t>
            </a:r>
            <a:r>
              <a:rPr lang="en" sz="2800" dirty="0"/>
              <a:t>width </a:t>
            </a:r>
            <a:r>
              <a:rPr lang="ru-RU" sz="2800" dirty="0"/>
              <a:t>и </a:t>
            </a:r>
            <a:r>
              <a:rPr lang="en" sz="2800" dirty="0"/>
              <a:t>height </a:t>
            </a:r>
            <a:r>
              <a:rPr lang="ru-RU" sz="2800" dirty="0"/>
              <a:t>эти параметры можно изменить. Единицами измерения в данном случае являются знакоместа (количество символов). Такие свойства как </a:t>
            </a:r>
            <a:r>
              <a:rPr lang="en" sz="2800" dirty="0" err="1"/>
              <a:t>bg</a:t>
            </a:r>
            <a:r>
              <a:rPr lang="en" sz="2800" dirty="0"/>
              <a:t> , </a:t>
            </a:r>
            <a:r>
              <a:rPr lang="en" sz="2800" dirty="0" err="1"/>
              <a:t>fg</a:t>
            </a:r>
            <a:r>
              <a:rPr lang="en" sz="2800" dirty="0"/>
              <a:t> , </a:t>
            </a:r>
            <a:r>
              <a:rPr lang="en" sz="2800" dirty="0" err="1"/>
              <a:t>activebackground</a:t>
            </a:r>
            <a:r>
              <a:rPr lang="en" sz="2800" dirty="0"/>
              <a:t> </a:t>
            </a:r>
            <a:r>
              <a:rPr lang="ru-RU" sz="2800" dirty="0"/>
              <a:t>и </a:t>
            </a:r>
            <a:r>
              <a:rPr lang="en" sz="2800" dirty="0" err="1"/>
              <a:t>activeforeground</a:t>
            </a:r>
            <a:r>
              <a:rPr lang="en" sz="2800" dirty="0"/>
              <a:t> </a:t>
            </a:r>
            <a:r>
              <a:rPr lang="ru-RU" sz="2800" dirty="0"/>
              <a:t>определяют соответственно цвет фона и текста, цвет фона и текста во время нажатия и установки курсора мыши над кнопкой.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241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/>
              <a:t>Виджет </a:t>
            </a:r>
            <a:r>
              <a:rPr lang="en" dirty="0"/>
              <a:t>Label </a:t>
            </a:r>
            <a:r>
              <a:rPr lang="ru-RU" dirty="0"/>
              <a:t>просто отображает текст в окне и служит в основном для информационных целей (вывод сообщений, подпись других элементов интерфейса). Свойства метки во многом схожи с таковыми у кнопки. Однако у меток нет опции </a:t>
            </a:r>
            <a:r>
              <a:rPr lang="en" dirty="0"/>
              <a:t>command . </a:t>
            </a:r>
            <a:r>
              <a:rPr lang="ru-RU" dirty="0"/>
              <a:t>Поэтому связать их с событием можно только с помощью метода </a:t>
            </a:r>
            <a:r>
              <a:rPr lang="en" dirty="0"/>
              <a:t>bind . </a:t>
            </a:r>
            <a:r>
              <a:rPr lang="ru-RU" dirty="0"/>
              <a:t>На примере объекта типа </a:t>
            </a:r>
            <a:r>
              <a:rPr lang="en" dirty="0"/>
              <a:t>Label </a:t>
            </a:r>
            <a:r>
              <a:rPr lang="ru-RU" dirty="0"/>
              <a:t>рассмотрим свойство </a:t>
            </a:r>
            <a:r>
              <a:rPr lang="en" dirty="0"/>
              <a:t>font – </a:t>
            </a:r>
            <a:r>
              <a:rPr lang="ru-RU" dirty="0"/>
              <a:t>шрифт.</a:t>
            </a:r>
          </a:p>
          <a:p>
            <a:pPr algn="just"/>
            <a:r>
              <a:rPr lang="ru-RU" dirty="0"/>
              <a:t>Значение шрифта можно передать как строку или как кортеж. Второй вариант удобен, если имя шрифта состоит из двух и более слов. После названия шрифта можно указать размер и стиль. Также как </a:t>
            </a:r>
            <a:r>
              <a:rPr lang="en" dirty="0"/>
              <a:t>font </a:t>
            </a:r>
            <a:r>
              <a:rPr lang="ru-RU" dirty="0"/>
              <a:t>свойство </a:t>
            </a:r>
            <a:r>
              <a:rPr lang="en" dirty="0"/>
              <a:t>bd </a:t>
            </a:r>
            <a:r>
              <a:rPr lang="ru-RU" dirty="0"/>
              <a:t>есть не только у метки. С его помощью регулируется размер границ. Здесь единицей измерения является пиксель.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32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/>
              <a:t>Бывает, что метки и кнопки не присваивают переменным, если потом к ним в коде не приходится обращаться. Их создают от класса и сразу размещают (Пункт выдачи)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В данном примере только у одной метки есть связь с переменной, так как одно из ее свойств может быть изменено в процессе выполнения программы.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6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/>
              <a:t>Текстовые поля предназначены для ввода информации пользователем. Однако нередко также для вывода, если предполагается, что текст из них будет скопирован. Текстовые поля как элементы графического интерфейса бывают однострочными и многострочными. В </a:t>
            </a:r>
            <a:r>
              <a:rPr lang="en" dirty="0" err="1"/>
              <a:t>tkinter</a:t>
            </a:r>
            <a:r>
              <a:rPr lang="en" dirty="0"/>
              <a:t> </a:t>
            </a:r>
            <a:r>
              <a:rPr lang="ru-RU" dirty="0"/>
              <a:t>вторым соответствует класс </a:t>
            </a:r>
            <a:r>
              <a:rPr lang="en" dirty="0"/>
              <a:t>Text , </a:t>
            </a:r>
            <a:r>
              <a:rPr lang="ru-RU" dirty="0"/>
              <a:t>который будет рассмотрен позже.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Свойства экземпляров </a:t>
            </a:r>
            <a:r>
              <a:rPr lang="en" dirty="0"/>
              <a:t>Entry </a:t>
            </a:r>
            <a:r>
              <a:rPr lang="ru-RU" dirty="0"/>
              <a:t>во многом схожи с двумя предыдущими виджетами. А вот методы – нет. Из текстового поля можно взять текст. За это действие отвечает метод </a:t>
            </a:r>
            <a:r>
              <a:rPr lang="en" dirty="0"/>
              <a:t>get . </a:t>
            </a:r>
            <a:r>
              <a:rPr lang="ru-RU" dirty="0"/>
              <a:t>В текстовое поле можно вставить текст методом </a:t>
            </a:r>
            <a:r>
              <a:rPr lang="en" dirty="0"/>
              <a:t>insert . </a:t>
            </a:r>
            <a:r>
              <a:rPr lang="ru-RU" dirty="0"/>
              <a:t>Также можно удалить текст методом </a:t>
            </a:r>
            <a:r>
              <a:rPr lang="en" dirty="0"/>
              <a:t>delete . </a:t>
            </a:r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ru-RU" dirty="0"/>
              <a:t>Метод </a:t>
            </a:r>
            <a:r>
              <a:rPr lang="en" dirty="0"/>
              <a:t>insert </a:t>
            </a:r>
            <a:r>
              <a:rPr lang="ru-RU" dirty="0"/>
              <a:t>принимает позицию, в которую надо вставлять текст, и сам текст.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Представленный на слайде код приведет к тому, что после каждого нажатия на кнопку будет вставляться новое время перед уже существующей в поле строкой.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Если 0 в </a:t>
            </a:r>
            <a:r>
              <a:rPr lang="en" dirty="0"/>
              <a:t>insert </a:t>
            </a:r>
            <a:r>
              <a:rPr lang="ru-RU" dirty="0"/>
              <a:t>заменить на константу </a:t>
            </a:r>
            <a:r>
              <a:rPr lang="en" dirty="0"/>
              <a:t>END , </a:t>
            </a:r>
            <a:r>
              <a:rPr lang="ru-RU" dirty="0"/>
              <a:t>то вставляться будет в конец. Можно указать любое число-индекс знакоместа, тогда вставка будет производиться куда-либо в середину строки.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Метод </a:t>
            </a:r>
            <a:r>
              <a:rPr lang="en" dirty="0"/>
              <a:t>delete </a:t>
            </a:r>
            <a:r>
              <a:rPr lang="ru-RU" dirty="0"/>
              <a:t>принимает один или два аргумента. В первом случае удаляется один символ в указанной позиции. Во втором – срез между двумя указанными индексами, не включая последний. Если нужно полностью очистить поле, то первым аргументом должен быть 0, вторым – </a:t>
            </a:r>
            <a:r>
              <a:rPr lang="en" dirty="0"/>
              <a:t>END 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074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781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Упаковщик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вызывается методом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имеется у всех виджетов-объектов. Мы уже использовали его. Если к элементу интерфейса не применить какой-либо из менеджеров геометрии, то он не отобразится в окне. При этом в одном окне (или любом другом родительском виджете) нельзя комбинировать разные менеджеры. Если вы начали размещать элементы интерфейса методом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не пытайтесь тут же использовать методы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(сетка)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place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(место).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 упаковщики не передавать аргументы, то виджеты будут располагаться вертикально, друг над другом.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Тот объект, который первым вызовет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будет вверху. Который вторым – под первым, и так далее. У метода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есть параметр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side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(сторона), который принимает одно из четырех значений констант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TOP, BOTTOM, LEFT, RIGHT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(верх, низ, лево, право).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умолчанию, когда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 указывается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side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его значение равняется TOP.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Из-за этого виджеты располагаются вертикально.</a:t>
            </a: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Создадим четыре раскрашенные метки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50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–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это пакет для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предназначенный для работы с библиотекой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Библиотека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содержит компоненты графического интерфейса пользователя (</a:t>
            </a:r>
            <a:r>
              <a:rPr lang="en" b="0" i="1" dirty="0">
                <a:solidFill>
                  <a:srgbClr val="222222"/>
                </a:solidFill>
                <a:effectLst/>
                <a:latin typeface="Roboto Italic"/>
              </a:rPr>
              <a:t>graphical user interface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– GUI).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Эта библиотека написана на языке программирования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Tcl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Под графическим интерфейсом пользователя (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GUI)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подразумеваются все те окна, кнопки, текстовые поля для ввода,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скроллеры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списки, радиокнопки, флажки и другие элементы, которые вы видите на экране, открывая то или иное приложение. Через них вы взаимодействуете с программой и управляете ею. Все эти элементы интерфейса будем называть виджетами (</a:t>
            </a:r>
            <a:r>
              <a:rPr lang="en" b="0" i="1" dirty="0">
                <a:solidFill>
                  <a:srgbClr val="222222"/>
                </a:solidFill>
                <a:effectLst/>
                <a:latin typeface="Roboto Italic"/>
              </a:rPr>
              <a:t>widgets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–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штуковины).</a:t>
            </a:r>
          </a:p>
          <a:p>
            <a:pPr algn="l"/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можно представить как переводчик с языка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на язык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Tcl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Вы пишете программу на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а код модуля </a:t>
            </a:r>
            <a:r>
              <a:rPr lang="en" dirty="0" err="1"/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переводит ваши инструкции на язык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Tcl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который понимает библиотека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Tk.</a:t>
            </a:r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endParaRPr lang="ru-RU" dirty="0"/>
          </a:p>
          <a:p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Программы с графическим интерфейсом пользователя </a:t>
            </a:r>
            <a:r>
              <a:rPr lang="ru-RU" b="0" i="1" dirty="0">
                <a:solidFill>
                  <a:srgbClr val="222222"/>
                </a:solidFill>
                <a:effectLst/>
                <a:latin typeface="Roboto Italic"/>
              </a:rPr>
              <a:t>событийно-ориентированные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 То есть та или иная часть программного кода начинает выполняться лишь тогда, когда случается то или иное событие.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Событийно-ориентированное программирование базируется на объектно-ориентированном. Даже если мы не будем разрабатывать собственные классы, мы обязательно будем пользоваться теми, что есть в </a:t>
            </a:r>
            <a:r>
              <a:rPr lang="en" dirty="0" err="1"/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Все виджеты – это объекты-экземпляры, создаваемые от встроенных классов.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События бывают разными. Сработал временной фактор, завершилась загрузка, пришло сообщение, кто-то кликнул мышкой или нажал </a:t>
            </a:r>
            <a:r>
              <a:rPr lang="en" dirty="0"/>
              <a:t>Enter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начал вводить текст, переключил радиокнопки, прокрутил страницу вниз и так далее. Когда случается что-либо подобное, то, если был создан обработчик для соответствующего события, происходит выполнение определенной части программы, что приводит к какому-либо результату.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64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491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двух последних вариантов в том, что если надо разместить виджеты квадратом, т. е. два сверху, два снизу ровно под двумя верхними, то сделать это проблематично, если вообще возможно. Поэтому прибегают к вспомогательному виджету – фрейму (рамке), который порождается от класса </a:t>
            </a:r>
            <a:r>
              <a:rPr lang="en" dirty="0"/>
              <a:t>Frame . </a:t>
            </a:r>
            <a:r>
              <a:rPr lang="ru-RU" dirty="0"/>
              <a:t>Фреймы размещают на главном окне, а уже в фреймах – виджеты: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635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98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Следующие два свойства – </a:t>
            </a:r>
            <a:r>
              <a:rPr lang="en" dirty="0"/>
              <a:t>fill (</a:t>
            </a:r>
            <a:r>
              <a:rPr lang="ru-RU" dirty="0"/>
              <a:t>заполнение) и </a:t>
            </a:r>
            <a:r>
              <a:rPr lang="en" dirty="0"/>
              <a:t>expand (</a:t>
            </a:r>
            <a:r>
              <a:rPr lang="ru-RU" dirty="0"/>
              <a:t>расширение). </a:t>
            </a:r>
            <a:r>
              <a:rPr lang="ru-RU" dirty="0" err="1"/>
              <a:t>По-умолчанию</a:t>
            </a:r>
            <a:r>
              <a:rPr lang="ru-RU" dirty="0"/>
              <a:t> </a:t>
            </a:r>
            <a:r>
              <a:rPr lang="en" dirty="0"/>
              <a:t>expand </a:t>
            </a:r>
            <a:r>
              <a:rPr lang="ru-RU" dirty="0"/>
              <a:t>равен нулю (другое значение – единица), а </a:t>
            </a:r>
            <a:r>
              <a:rPr lang="en" dirty="0"/>
              <a:t>fill – NONE (</a:t>
            </a:r>
            <a:r>
              <a:rPr lang="ru-RU" dirty="0"/>
              <a:t>другие значения </a:t>
            </a:r>
            <a:r>
              <a:rPr lang="en" dirty="0"/>
              <a:t>BOTH , X , Y ). </a:t>
            </a:r>
          </a:p>
          <a:p>
            <a:r>
              <a:rPr lang="ru-RU" dirty="0"/>
              <a:t>Создадим окно с одной меткой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начать расширять окно или сразу раскрыть его на весь экран, то метка окажется вверху по вертикали и в середине по горизонтали. Причина, по которой метка не в середине по вертикали заключается в том, что </a:t>
            </a:r>
            <a:r>
              <a:rPr lang="en" dirty="0"/>
              <a:t>side </a:t>
            </a:r>
            <a:r>
              <a:rPr lang="ru-RU" dirty="0" err="1"/>
              <a:t>по-умолчанию</a:t>
            </a:r>
            <a:r>
              <a:rPr lang="ru-RU" dirty="0"/>
              <a:t> равен </a:t>
            </a:r>
            <a:r>
              <a:rPr lang="en" dirty="0"/>
              <a:t>TOP, </a:t>
            </a:r>
            <a:r>
              <a:rPr lang="ru-RU" dirty="0"/>
              <a:t>и метку прибивает к верху.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Если установить свойство </a:t>
            </a:r>
            <a:r>
              <a:rPr lang="en" dirty="0"/>
              <a:t>expand </a:t>
            </a:r>
            <a:r>
              <a:rPr lang="ru-RU" dirty="0"/>
              <a:t>в 1, то при расширении окна метка будет всегда в середине:</a:t>
            </a:r>
            <a:endParaRPr lang="en-US" dirty="0"/>
          </a:p>
          <a:p>
            <a:endParaRPr lang="en-US" dirty="0"/>
          </a:p>
          <a:p>
            <a:r>
              <a:rPr lang="en" dirty="0"/>
              <a:t>…</a:t>
            </a:r>
          </a:p>
          <a:p>
            <a:r>
              <a:rPr lang="en" dirty="0"/>
              <a:t> l1.pack(expand=1) </a:t>
            </a:r>
          </a:p>
          <a:p>
            <a:r>
              <a:rPr lang="en" dirty="0"/>
              <a:t>…</a:t>
            </a:r>
          </a:p>
          <a:p>
            <a:endParaRPr lang="en" dirty="0"/>
          </a:p>
          <a:p>
            <a:r>
              <a:rPr lang="ru-RU" dirty="0"/>
              <a:t>Свойство </a:t>
            </a:r>
            <a:r>
              <a:rPr lang="en" dirty="0"/>
              <a:t>fill </a:t>
            </a:r>
            <a:r>
              <a:rPr lang="ru-RU" dirty="0"/>
              <a:t>заставляет виджет заполнять все доступное пространство. Заполнить его можно во всех направлениях или только по одной из осей: </a:t>
            </a:r>
            <a:endParaRPr lang="en-US" dirty="0"/>
          </a:p>
          <a:p>
            <a:r>
              <a:rPr lang="ru-RU" dirty="0"/>
              <a:t>…</a:t>
            </a:r>
            <a:endParaRPr lang="en-US" dirty="0"/>
          </a:p>
          <a:p>
            <a:r>
              <a:rPr lang="ru-RU" dirty="0"/>
              <a:t> </a:t>
            </a:r>
            <a:r>
              <a:rPr lang="en" dirty="0"/>
              <a:t>l1.pack(expand=1, fill=Y)</a:t>
            </a:r>
          </a:p>
          <a:p>
            <a:r>
              <a:rPr lang="en" dirty="0"/>
              <a:t> …</a:t>
            </a:r>
          </a:p>
          <a:p>
            <a:endParaRPr lang="en" dirty="0"/>
          </a:p>
          <a:p>
            <a:r>
              <a:rPr lang="ru-RU" dirty="0"/>
              <a:t>Последняя опция метода </a:t>
            </a:r>
            <a:r>
              <a:rPr lang="en" dirty="0"/>
              <a:t>pack – anchor (</a:t>
            </a:r>
            <a:r>
              <a:rPr lang="ru-RU" dirty="0"/>
              <a:t>якорь) – может принимать значения </a:t>
            </a:r>
            <a:r>
              <a:rPr lang="en" dirty="0"/>
              <a:t>N (north – </a:t>
            </a:r>
            <a:r>
              <a:rPr lang="ru-RU" dirty="0"/>
              <a:t>север), </a:t>
            </a:r>
            <a:r>
              <a:rPr lang="en" dirty="0"/>
              <a:t>S (south – </a:t>
            </a:r>
            <a:r>
              <a:rPr lang="ru-RU" dirty="0"/>
              <a:t>юг), </a:t>
            </a:r>
            <a:r>
              <a:rPr lang="en" dirty="0"/>
              <a:t>W (west – </a:t>
            </a:r>
            <a:r>
              <a:rPr lang="ru-RU" dirty="0"/>
              <a:t>запад), </a:t>
            </a:r>
            <a:r>
              <a:rPr lang="en" dirty="0"/>
              <a:t>E (east – </a:t>
            </a:r>
            <a:r>
              <a:rPr lang="ru-RU" dirty="0"/>
              <a:t>восток) и их комбинации:</a:t>
            </a:r>
            <a:endParaRPr lang="en-US" dirty="0"/>
          </a:p>
          <a:p>
            <a:r>
              <a:rPr lang="ru-RU" dirty="0"/>
              <a:t> … </a:t>
            </a:r>
            <a:endParaRPr lang="en-US" dirty="0"/>
          </a:p>
          <a:p>
            <a:r>
              <a:rPr lang="en" dirty="0"/>
              <a:t>l1.pack(expand=1, anchor=SE) </a:t>
            </a:r>
          </a:p>
          <a:p>
            <a:r>
              <a:rPr lang="en" dirty="0"/>
              <a:t>…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161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600" dirty="0"/>
              <a:t>Grid </a:t>
            </a:r>
            <a:r>
              <a:rPr lang="ru-RU" sz="1600" dirty="0"/>
              <a:t>является одним из трех менеджеров геометрии в </a:t>
            </a:r>
            <a:r>
              <a:rPr lang="en" sz="1600" dirty="0" err="1"/>
              <a:t>Tkinter</a:t>
            </a:r>
            <a:r>
              <a:rPr lang="en" sz="1600" dirty="0"/>
              <a:t>. </a:t>
            </a:r>
          </a:p>
          <a:p>
            <a:r>
              <a:rPr lang="ru-RU" sz="1600" dirty="0"/>
              <a:t>У всех виджетов есть соответствующий данному менеджеру метод </a:t>
            </a:r>
            <a:r>
              <a:rPr lang="en" sz="1600" dirty="0"/>
              <a:t>grid . "Grid" </a:t>
            </a:r>
            <a:r>
              <a:rPr lang="ru-RU" sz="1600" dirty="0"/>
              <a:t>с английского переводится как "сетка", однако по смыслу правильнее говорить о таблице. Табличный способ размещения предпочтителен из-за его гибкости и удобства, когда дело доходит до разработки относительно сложных интерфейсов. </a:t>
            </a:r>
            <a:r>
              <a:rPr lang="en" sz="1600" dirty="0"/>
              <a:t>Grid </a:t>
            </a:r>
            <a:r>
              <a:rPr lang="ru-RU" sz="1600" dirty="0"/>
              <a:t>позволяет избежать использования множества фреймов, что неизбежно в случае упаковщика </a:t>
            </a:r>
            <a:r>
              <a:rPr lang="en" sz="1600" dirty="0"/>
              <a:t>Pack. </a:t>
            </a:r>
          </a:p>
          <a:p>
            <a:r>
              <a:rPr lang="ru-RU" sz="1600" dirty="0"/>
              <a:t>При размещении виджетов методом </a:t>
            </a:r>
            <a:r>
              <a:rPr lang="en" sz="1600" dirty="0"/>
              <a:t>grid </a:t>
            </a:r>
            <a:r>
              <a:rPr lang="ru-RU" sz="1600" dirty="0"/>
              <a:t>родительский контейнер (обычно это окно) условно разделяется на ячейки подобно таблице. Адрес каждой ячейки состоит из номера строки и номера столбца. Нумерация начинается с нуля. Ячейки можно объединять как по вертикали, так и по горизонтали. </a:t>
            </a:r>
            <a:endParaRPr lang="en-US" sz="1600" dirty="0"/>
          </a:p>
          <a:p>
            <a:r>
              <a:rPr lang="ru-RU" sz="2400" dirty="0"/>
              <a:t>На рисунке пунктир обозначает объединение ячеек. Общая ячейка в таком случае обозначается адресом первой. </a:t>
            </a:r>
            <a:endParaRPr lang="en-US" sz="2400" dirty="0"/>
          </a:p>
          <a:p>
            <a:r>
              <a:rPr lang="ru-RU" sz="2400" dirty="0"/>
              <a:t>Никаких предварительных команд по разбиению родительского виджета на ячейки не выполняется. </a:t>
            </a:r>
            <a:r>
              <a:rPr lang="en" sz="2400" dirty="0" err="1"/>
              <a:t>Tkinter</a:t>
            </a:r>
            <a:r>
              <a:rPr lang="en" sz="2400" dirty="0"/>
              <a:t> </a:t>
            </a:r>
            <a:r>
              <a:rPr lang="ru-RU" sz="2400" dirty="0"/>
              <a:t>делает это сам, исходя из указанных позиций виджетов. </a:t>
            </a:r>
            <a:endParaRPr lang="en-US" sz="2400" dirty="0"/>
          </a:p>
          <a:p>
            <a:r>
              <a:rPr lang="ru-RU" sz="2400" dirty="0"/>
              <a:t>Размещение виджета в той или иной ячейке задается через аргументы </a:t>
            </a:r>
            <a:r>
              <a:rPr lang="en" sz="2400" dirty="0"/>
              <a:t>row </a:t>
            </a:r>
            <a:r>
              <a:rPr lang="ru-RU" sz="2400" dirty="0"/>
              <a:t>и </a:t>
            </a:r>
            <a:r>
              <a:rPr lang="en" sz="2400" dirty="0"/>
              <a:t>column , </a:t>
            </a:r>
            <a:r>
              <a:rPr lang="ru-RU" sz="2400" dirty="0"/>
              <a:t>которым присваиваются соответственно номера строки и столбца. Чтобы объединить ячейки по горизонтали, используется атрибут </a:t>
            </a:r>
            <a:r>
              <a:rPr lang="en" sz="2400" dirty="0" err="1"/>
              <a:t>columnspan</a:t>
            </a:r>
            <a:r>
              <a:rPr lang="en" sz="2400" dirty="0"/>
              <a:t> , </a:t>
            </a:r>
            <a:r>
              <a:rPr lang="ru-RU" sz="2400" dirty="0"/>
              <a:t>которому присваивается количество объединяемых ячеек. Опция </a:t>
            </a:r>
            <a:r>
              <a:rPr lang="en" sz="2400" dirty="0" err="1"/>
              <a:t>rowspan</a:t>
            </a:r>
            <a:r>
              <a:rPr lang="en" sz="2400" dirty="0"/>
              <a:t> </a:t>
            </a:r>
            <a:r>
              <a:rPr lang="ru-RU" sz="2400" dirty="0"/>
              <a:t>объединяет ячейки по вертикали.</a:t>
            </a:r>
            <a:endParaRPr lang="en-US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966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384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/>
              <a:t>Напишем код</a:t>
            </a:r>
          </a:p>
          <a:p>
            <a:r>
              <a:rPr lang="ru-RU" sz="2400" dirty="0"/>
              <a:t>Примечание. В примере используются виджеты класса </a:t>
            </a:r>
            <a:r>
              <a:rPr lang="en" sz="2400" dirty="0" err="1"/>
              <a:t>Spinbox</a:t>
            </a:r>
            <a:r>
              <a:rPr lang="ru-RU" sz="2400" dirty="0"/>
              <a:t>. </a:t>
            </a:r>
            <a:r>
              <a:rPr lang="en" sz="2400" dirty="0" err="1"/>
              <a:t>Spinbox</a:t>
            </a:r>
            <a:r>
              <a:rPr lang="en" sz="2400" dirty="0"/>
              <a:t> </a:t>
            </a:r>
            <a:r>
              <a:rPr lang="ru-RU" sz="2400" dirty="0"/>
              <a:t>похож на </a:t>
            </a:r>
            <a:r>
              <a:rPr lang="en" sz="2400" dirty="0"/>
              <a:t>Entry , </a:t>
            </a:r>
            <a:r>
              <a:rPr lang="ru-RU" sz="2400" dirty="0"/>
              <a:t>но для него задается список принимаемых значений, и имеется подобие </a:t>
            </a:r>
            <a:r>
              <a:rPr lang="ru-RU" sz="2400" dirty="0" err="1"/>
              <a:t>скроллера</a:t>
            </a:r>
            <a:r>
              <a:rPr lang="ru-RU" sz="2400" dirty="0"/>
              <a:t>.</a:t>
            </a:r>
          </a:p>
          <a:p>
            <a:endParaRPr lang="ru-RU" sz="2400" dirty="0"/>
          </a:p>
          <a:p>
            <a:r>
              <a:rPr lang="ru-RU" sz="2400" dirty="0"/>
              <a:t>Выполнив приведенный выше программный код, получим окно представленное на слайде</a:t>
            </a:r>
            <a:endParaRPr lang="en-US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793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/>
              <a:t>Теперь рассмотрим свойства метода </a:t>
            </a:r>
            <a:r>
              <a:rPr lang="en" sz="2400" dirty="0"/>
              <a:t>grid .</a:t>
            </a:r>
            <a:endParaRPr lang="ru-RU" sz="2400" dirty="0"/>
          </a:p>
          <a:p>
            <a:r>
              <a:rPr lang="en" sz="2400" dirty="0"/>
              <a:t> </a:t>
            </a:r>
            <a:r>
              <a:rPr lang="ru-RU" sz="2400" dirty="0"/>
              <a:t>У него, также как у </a:t>
            </a:r>
            <a:r>
              <a:rPr lang="en" sz="2400" dirty="0"/>
              <a:t>pack , </a:t>
            </a:r>
            <a:r>
              <a:rPr lang="ru-RU" sz="2400" dirty="0"/>
              <a:t>имеются атрибуты для задания внешних и внутренних отступов ( </a:t>
            </a:r>
            <a:r>
              <a:rPr lang="en" sz="2400" dirty="0" err="1"/>
              <a:t>padx</a:t>
            </a:r>
            <a:r>
              <a:rPr lang="en" sz="2400" dirty="0"/>
              <a:t> , </a:t>
            </a:r>
            <a:r>
              <a:rPr lang="en" sz="2400" dirty="0" err="1"/>
              <a:t>pady</a:t>
            </a:r>
            <a:r>
              <a:rPr lang="en" sz="2400" dirty="0"/>
              <a:t> , </a:t>
            </a:r>
            <a:r>
              <a:rPr lang="en" sz="2400" dirty="0" err="1"/>
              <a:t>ipadx</a:t>
            </a:r>
            <a:r>
              <a:rPr lang="en" sz="2400" dirty="0"/>
              <a:t> , </a:t>
            </a:r>
            <a:r>
              <a:rPr lang="en" sz="2400" dirty="0" err="1"/>
              <a:t>ipady</a:t>
            </a:r>
            <a:r>
              <a:rPr lang="en" sz="2400" dirty="0"/>
              <a:t> ). </a:t>
            </a:r>
            <a:endParaRPr lang="ru-RU" sz="2400" dirty="0"/>
          </a:p>
          <a:p>
            <a:r>
              <a:rPr lang="ru-RU" sz="2400" dirty="0"/>
              <a:t>Кроме этого есть атрибут </a:t>
            </a:r>
            <a:r>
              <a:rPr lang="en" sz="2400" dirty="0"/>
              <a:t>sticky (</a:t>
            </a:r>
            <a:r>
              <a:rPr lang="ru-RU" sz="2400" dirty="0"/>
              <a:t>липкий), который принимает значения направлений сторон света (</a:t>
            </a:r>
            <a:r>
              <a:rPr lang="en" sz="2400" dirty="0"/>
              <a:t>N, S, W, E, NW, NE, SW, SE). </a:t>
            </a:r>
            <a:r>
              <a:rPr lang="ru-RU" sz="2400" dirty="0"/>
              <a:t>Если, например, указать </a:t>
            </a:r>
            <a:r>
              <a:rPr lang="en" sz="2400" dirty="0"/>
              <a:t>NW, </a:t>
            </a:r>
            <a:r>
              <a:rPr lang="ru-RU" sz="2400" dirty="0"/>
              <a:t>то виджет прибьет к верхнему левому углу ячейки. Виджеты можно растягивать на весь объем ячейки (</a:t>
            </a:r>
            <a:r>
              <a:rPr lang="en" sz="2400" dirty="0"/>
              <a:t>sticky=N+S+W+E) </a:t>
            </a:r>
            <a:r>
              <a:rPr lang="ru-RU" sz="2400" dirty="0"/>
              <a:t>или только по одной из осей (</a:t>
            </a:r>
            <a:r>
              <a:rPr lang="en" sz="2400" dirty="0"/>
              <a:t>N+S </a:t>
            </a:r>
            <a:r>
              <a:rPr lang="ru-RU" sz="2400" dirty="0"/>
              <a:t>или </a:t>
            </a:r>
            <a:r>
              <a:rPr lang="en" sz="2400" dirty="0"/>
              <a:t>W+E). </a:t>
            </a:r>
            <a:r>
              <a:rPr lang="ru-RU" sz="2400" dirty="0"/>
              <a:t>Эффект от "липучки" заметен, только если виджет меньше ячейки.</a:t>
            </a:r>
            <a:endParaRPr lang="en-US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697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Последний менеджер геометрии библиотеки </a:t>
            </a:r>
            <a:r>
              <a:rPr lang="e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Place,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размещает виджеты по координатам. </a:t>
            </a:r>
          </a:p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Методом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виджету указывается его положение либо в абсолютных значениях (в пикселях), либо в долях родительского окна, то есть относительно. Также абсолютно и относительно можно задавать размер самого виджета.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41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с указанием относительных координат представлена на слайде</a:t>
            </a:r>
          </a:p>
          <a:p>
            <a:pPr algn="just"/>
            <a:r>
              <a:rPr lang="ru-RU" dirty="0"/>
              <a:t>Для лучшего понимания разницы между абсолютным и относительным позиционированием рассмотрим пример на следующем слайде: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47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Можно импортировать отдельные классы, что делается редко. </a:t>
            </a: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Мы будем использовать выражение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from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tkinter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import *.</a:t>
            </a: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Если необходимо, узнать установленную версию 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можно через константу </a:t>
            </a:r>
            <a:r>
              <a:rPr lang="en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TkVersion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algn="l"/>
            <a:b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endParaRPr lang="en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747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с указанием относительных координат представлена на слайде</a:t>
            </a:r>
          </a:p>
          <a:p>
            <a:pPr algn="just"/>
            <a:r>
              <a:rPr lang="ru-RU" dirty="0"/>
              <a:t>Для лучшего понимания разницы между абсолютным и относительным позиционированием рассмотрим пример на следующем слайде:</a:t>
            </a:r>
            <a:endParaRPr lang="en-US" dirty="0"/>
          </a:p>
          <a:p>
            <a:pPr algn="just"/>
            <a:r>
              <a:rPr lang="ru-RU" dirty="0"/>
              <a:t>Кнопка, позиция которой была жестко задана</a:t>
            </a:r>
            <a:r>
              <a:rPr lang="en-US" dirty="0"/>
              <a:t> (</a:t>
            </a:r>
            <a:r>
              <a:rPr lang="ru-RU" dirty="0"/>
              <a:t>для красной кнопки задано абсолютное положение</a:t>
            </a:r>
            <a:r>
              <a:rPr lang="en-US" dirty="0"/>
              <a:t>) </a:t>
            </a:r>
            <a:r>
              <a:rPr lang="ru-RU" dirty="0"/>
              <a:t>не изменяет своего положения, когда окно раздвигается. Кнопка с относительными координатами смещается. Опции </a:t>
            </a:r>
            <a:r>
              <a:rPr lang="en" dirty="0" err="1"/>
              <a:t>relx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/>
              <a:t>rely </a:t>
            </a:r>
            <a:r>
              <a:rPr lang="ru-RU" dirty="0"/>
              <a:t>для нее по-прежнему 0.3 и 0.5, но уже относительно нового размера окна</a:t>
            </a:r>
            <a:endParaRPr lang="en-US" dirty="0"/>
          </a:p>
          <a:p>
            <a:pPr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абсолютного позиционирования разработчик определяет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позицию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размер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каждого виджета в пикселях.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время изменения размеров окна размер и позиция виджетов не меняются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ru-RU" dirty="0"/>
          </a:p>
          <a:p>
            <a:pPr algn="just"/>
            <a:r>
              <a:rPr lang="ru-RU" dirty="0"/>
              <a:t>Если размерами виджетов относительны, то с изменением размера родительского виджета, их размеры также будут изменяться. Если требуется, чтобы виджет всегда сохранял свой размер, последний должен указываться как абсолютный. Или не указываться вовсе, тогда будет приравнен к естественному. </a:t>
            </a:r>
          </a:p>
          <a:p>
            <a:pPr algn="just"/>
            <a:r>
              <a:rPr lang="ru-RU" dirty="0"/>
              <a:t>Комбинируя различные варианты позиционирования и установки размеров, можно добиться интересных эффектов, а также неожиданных спецэффектов. Поэтому методом </a:t>
            </a:r>
            <a:r>
              <a:rPr lang="en" dirty="0"/>
              <a:t>place </a:t>
            </a:r>
            <a:r>
              <a:rPr lang="ru-RU" dirty="0"/>
              <a:t>следует пользоваться с осторожностью, хорошо понимая, что вы делаете. </a:t>
            </a:r>
          </a:p>
          <a:p>
            <a:pPr algn="just"/>
            <a:r>
              <a:rPr lang="ru-RU" dirty="0"/>
              <a:t>Если размер окна не меняется, а интерфейс сложен, то вероятно управляющий размещением </a:t>
            </a:r>
            <a:r>
              <a:rPr lang="en" dirty="0"/>
              <a:t>Place </a:t>
            </a:r>
            <a:r>
              <a:rPr lang="ru-RU" dirty="0"/>
              <a:t>может быть лучшим выбором, так как с его помощью можно выполнить тонкую настройку и создать наиболее аккуратный интерфейс.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597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По умолчанию в заголовке окна находится надпись "</a:t>
            </a:r>
            <a:r>
              <a:rPr lang="ru-RU" sz="1800" dirty="0" err="1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tk</a:t>
            </a:r>
            <a:r>
              <a:rPr lang="ru-RU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". Для установки собственного названия используется метод </a:t>
            </a:r>
            <a:r>
              <a:rPr lang="ru-RU" sz="1800" b="1" dirty="0" err="1">
                <a:solidFill>
                  <a:srgbClr val="222222"/>
                </a:solidFill>
                <a:effectLst/>
                <a:latin typeface="Roboto Mono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ru-RU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487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По умолчанию в заголовке окна находится надпись "</a:t>
            </a:r>
            <a:r>
              <a:rPr lang="ru-RU" sz="1800" dirty="0" err="1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tk</a:t>
            </a:r>
            <a:r>
              <a:rPr lang="ru-RU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". Для установки собственного названия используется метод </a:t>
            </a:r>
            <a:r>
              <a:rPr lang="ru-RU" sz="1800" b="1" dirty="0" err="1">
                <a:solidFill>
                  <a:srgbClr val="222222"/>
                </a:solidFill>
                <a:effectLst/>
                <a:latin typeface="Roboto Mono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ru-RU" sz="180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548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/>
              <a:t>В </a:t>
            </a:r>
            <a:r>
              <a:rPr lang="en" sz="2800" dirty="0" err="1"/>
              <a:t>tkinter</a:t>
            </a:r>
            <a:r>
              <a:rPr lang="en" sz="2800" dirty="0"/>
              <a:t> </a:t>
            </a:r>
            <a:r>
              <a:rPr lang="ru-RU" sz="2800" dirty="0"/>
              <a:t>с помощью метода </a:t>
            </a:r>
            <a:r>
              <a:rPr lang="en" sz="2800" dirty="0"/>
              <a:t>bind </a:t>
            </a:r>
            <a:r>
              <a:rPr lang="ru-RU" sz="2800" dirty="0"/>
              <a:t>между собой связываются виджет, событие и действие. Например, виджет – кнопка, событие – клик по ней левой кнопкой мыши, действие – отправка сообщения. Другой пример: виджет – текстовое поле, событие – нажатие </a:t>
            </a:r>
            <a:r>
              <a:rPr lang="en" sz="2800" dirty="0"/>
              <a:t>Enter, </a:t>
            </a:r>
            <a:r>
              <a:rPr lang="ru-RU" sz="2800" dirty="0"/>
              <a:t>действие – получение текста из поля методом </a:t>
            </a:r>
            <a:r>
              <a:rPr lang="en" sz="2800" dirty="0"/>
              <a:t>get </a:t>
            </a:r>
            <a:r>
              <a:rPr lang="ru-RU" sz="2800" dirty="0"/>
              <a:t>для последующей обработки программой. Действие оформляют как функцию или метод, которые вызываются при наступлении события.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462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7200" dirty="0"/>
              <a:t>Здесь цвет текста на кнопке меняется при клике по ней (событие</a:t>
            </a:r>
            <a:r>
              <a:rPr lang="en-US" sz="7200" dirty="0"/>
              <a:t>)</a:t>
            </a:r>
            <a:r>
              <a:rPr lang="ru-RU" sz="7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 функций-обработчиков, которые вызываются через </a:t>
            </a:r>
            <a:r>
              <a:rPr lang="en" dirty="0"/>
              <a:t>bind , </a:t>
            </a:r>
            <a:r>
              <a:rPr lang="ru-RU" dirty="0"/>
              <a:t>а не через свойство </a:t>
            </a:r>
            <a:r>
              <a:rPr lang="en" dirty="0"/>
              <a:t>command , </a:t>
            </a:r>
            <a:r>
              <a:rPr lang="ru-RU" dirty="0"/>
              <a:t>должен быть обязательный параметр </a:t>
            </a:r>
            <a:r>
              <a:rPr lang="en" dirty="0"/>
              <a:t>event, </a:t>
            </a:r>
            <a:r>
              <a:rPr lang="ru-RU" dirty="0"/>
              <a:t>через который передается событие. Имя </a:t>
            </a:r>
            <a:r>
              <a:rPr lang="en" dirty="0"/>
              <a:t>event – </a:t>
            </a:r>
            <a:r>
              <a:rPr lang="ru-RU" dirty="0"/>
              <a:t>соглашение, идентификатор может иметь другое имя, но обязательно должен стоять на первом месте в функции, или может быть вторым в методе: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268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dirty="0"/>
              <a:t>Обычно, чтобы приложение с графическим интерфейсом что-то делало, должны происходить те или иные события, чаще всего представляющие собой воздействие человека на элементы </a:t>
            </a:r>
            <a:r>
              <a:rPr lang="en" sz="5400" dirty="0"/>
              <a:t>GUI.</a:t>
            </a:r>
            <a:endParaRPr lang="ru-RU" sz="5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Можно выделить три основных типа событий: производимые мышью, нажатиями клавиш на клавиатуре, а также события, возникающие в результате изменения виджетов. Нередко обрабатываются сочетания. Например, клик мышью с зажатой клавишей на клавиатуре.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r>
              <a:rPr lang="ru-RU" dirty="0"/>
              <a:t>При вызове метода </a:t>
            </a:r>
            <a:r>
              <a:rPr lang="en" dirty="0"/>
              <a:t>bind </a:t>
            </a:r>
            <a:r>
              <a:rPr lang="ru-RU" dirty="0"/>
              <a:t>событие передается в качестве первого аргумента.</a:t>
            </a:r>
          </a:p>
          <a:p>
            <a:endParaRPr lang="ru-RU" dirty="0"/>
          </a:p>
          <a:p>
            <a:r>
              <a:rPr lang="ru-RU" dirty="0"/>
              <a:t>Название события заключается в кавычки, а также в угловые скобки &lt; и &gt; . События описывается с помощью зарезервированных ключевых слов.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069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 используемые события, производимые мышью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представлены на слайде.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 пример на следующем слайде.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036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этой программе меняется надпись в заголовке главного окна в зависимости от того, двигается мышь, щелкают левой или правой кнопкой.</a:t>
            </a:r>
          </a:p>
          <a:p>
            <a:endParaRPr lang="ru-RU" dirty="0"/>
          </a:p>
          <a:p>
            <a:r>
              <a:rPr lang="ru-RU" dirty="0"/>
              <a:t>Событие ( </a:t>
            </a:r>
            <a:r>
              <a:rPr lang="en" dirty="0"/>
              <a:t>Event ) – </a:t>
            </a:r>
            <a:r>
              <a:rPr lang="ru-RU" dirty="0"/>
              <a:t>это один из объектов </a:t>
            </a:r>
            <a:r>
              <a:rPr lang="en" dirty="0" err="1"/>
              <a:t>tkinter</a:t>
            </a:r>
            <a:r>
              <a:rPr lang="en" dirty="0"/>
              <a:t> . </a:t>
            </a:r>
            <a:r>
              <a:rPr lang="ru-RU" dirty="0"/>
              <a:t>У событий есть атрибуты, как и у многих других объектов. В примере в функции </a:t>
            </a:r>
            <a:r>
              <a:rPr lang="en" dirty="0"/>
              <a:t>move </a:t>
            </a:r>
            <a:r>
              <a:rPr lang="ru-RU" dirty="0"/>
              <a:t>извлекаются значения атрибутов </a:t>
            </a:r>
            <a:r>
              <a:rPr lang="en" dirty="0"/>
              <a:t>x </a:t>
            </a:r>
            <a:r>
              <a:rPr lang="ru-RU" dirty="0"/>
              <a:t>и </a:t>
            </a:r>
            <a:r>
              <a:rPr lang="en" dirty="0"/>
              <a:t>y </a:t>
            </a:r>
            <a:r>
              <a:rPr lang="ru-RU" dirty="0"/>
              <a:t>объекта </a:t>
            </a:r>
            <a:r>
              <a:rPr lang="en" dirty="0"/>
              <a:t>event, </a:t>
            </a:r>
            <a:r>
              <a:rPr lang="ru-RU" dirty="0"/>
              <a:t>в которых хранятся координаты местоположения курсора мыши в пределах виджета, по отношению к которому было сгенерировано событие. В данном случае виджетом является главное окно, а событием перемещение мыши.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460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Рассмотрим как с помощью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запрограммировать такой элемент интерфейса как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многострочное текстовое поле.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Этот виджет часто встречается при заполнении веб-форм. В приложениях для десктопов он редок, если не считать программы "Терминал", где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по-сути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вы работаете в большом текстовом поле.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tkinter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многострочное текстовое поле создается от класса Text .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 умолчанию его размер равен 80-ти знакоместам по горизонтали и 24-м по вертикали</a:t>
            </a:r>
            <a:r>
              <a:rPr lang="ru-RU" dirty="0">
                <a:effectLst/>
              </a:rPr>
              <a:t> </a:t>
            </a:r>
          </a:p>
          <a:p>
            <a:endParaRPr lang="ru-RU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</a:rPr>
              <a:t>Строкой </a:t>
            </a:r>
            <a:r>
              <a:rPr lang="en" dirty="0">
                <a:solidFill>
                  <a:srgbClr val="8888C6"/>
                </a:solidFill>
                <a:effectLst/>
                <a:latin typeface="JetBrains Mono"/>
              </a:rPr>
              <a:t>print </a:t>
            </a:r>
            <a:r>
              <a:rPr lang="en" dirty="0">
                <a:solidFill>
                  <a:srgbClr val="BCBEC4"/>
                </a:solidFill>
                <a:effectLst/>
                <a:latin typeface="JetBrains Mono"/>
              </a:rPr>
              <a:t>(text [</a:t>
            </a:r>
            <a:r>
              <a:rPr lang="en" dirty="0">
                <a:solidFill>
                  <a:srgbClr val="6AAB73"/>
                </a:solidFill>
                <a:effectLst/>
                <a:latin typeface="JetBrains Mono"/>
              </a:rPr>
              <a:t>'width'</a:t>
            </a:r>
            <a:r>
              <a:rPr lang="en" dirty="0">
                <a:solidFill>
                  <a:srgbClr val="BCBEC4"/>
                </a:solidFill>
                <a:effectLst/>
                <a:latin typeface="JetBrains Mono"/>
              </a:rPr>
              <a:t>], text [</a:t>
            </a:r>
            <a:r>
              <a:rPr lang="en" dirty="0">
                <a:solidFill>
                  <a:srgbClr val="6AAB73"/>
                </a:solidFill>
                <a:effectLst/>
                <a:latin typeface="JetBrains Mono"/>
              </a:rPr>
              <a:t>'height’</a:t>
            </a:r>
            <a:r>
              <a:rPr lang="en" dirty="0">
                <a:solidFill>
                  <a:srgbClr val="BCBEC4"/>
                </a:solidFill>
                <a:effectLst/>
                <a:latin typeface="JetBrains Mono"/>
              </a:rPr>
              <a:t>])</a:t>
            </a:r>
            <a:r>
              <a:rPr lang="ru-RU" dirty="0">
                <a:solidFill>
                  <a:srgbClr val="BCBEC4"/>
                </a:solidFill>
                <a:effectLst/>
                <a:latin typeface="JetBrains Mono"/>
              </a:rPr>
              <a:t>  - выведем информацию о размерах текстового поля</a:t>
            </a:r>
            <a:endParaRPr lang="en" dirty="0">
              <a:solidFill>
                <a:srgbClr val="BCBEC4"/>
              </a:solidFill>
              <a:effectLst/>
              <a:latin typeface="JetBrains Mono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204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/>
            <a:r>
              <a:rPr lang="ru-RU" sz="2800" dirty="0"/>
              <a:t>Размер текстового поля можно изменять с помощью опций </a:t>
            </a:r>
            <a:r>
              <a:rPr lang="en" sz="2800" dirty="0"/>
              <a:t>width </a:t>
            </a:r>
            <a:r>
              <a:rPr lang="ru-RU" sz="2800" dirty="0"/>
              <a:t>и </a:t>
            </a:r>
            <a:r>
              <a:rPr lang="en" sz="2800" dirty="0"/>
              <a:t>height . </a:t>
            </a:r>
            <a:r>
              <a:rPr lang="ru-RU" sz="2800" dirty="0"/>
              <a:t>Есть возможность конфигурировать шрифт, цвета и другое</a:t>
            </a:r>
          </a:p>
          <a:p>
            <a:pPr indent="450215" algn="just"/>
            <a:r>
              <a:rPr lang="ru-RU" sz="4000" dirty="0"/>
              <a:t>Значение </a:t>
            </a:r>
            <a:r>
              <a:rPr lang="en" sz="4000" dirty="0"/>
              <a:t>WORD </a:t>
            </a:r>
            <a:r>
              <a:rPr lang="ru-RU" sz="4000" dirty="0"/>
              <a:t>опции </a:t>
            </a:r>
            <a:r>
              <a:rPr lang="en" sz="4000" dirty="0"/>
              <a:t>wrap </a:t>
            </a:r>
            <a:r>
              <a:rPr lang="ru-RU" sz="4000" dirty="0"/>
              <a:t>позволяет переносить слова на новую строку целиком, а не по буквам</a:t>
            </a:r>
            <a:r>
              <a:rPr lang="ru-RU" sz="2800" dirty="0"/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93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Последовательность не обязательно такая, но первый и последний пункты всегда остаются на своих местах. </a:t>
            </a:r>
          </a:p>
          <a:p>
            <a:pPr algn="l"/>
            <a:endParaRPr lang="ru-RU" dirty="0"/>
          </a:p>
          <a:p>
            <a:pPr algn="l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Посмотрим как это работает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2842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 текстовое поле вводится больше линий текста, чем его высота, то оно само будет прокручиваться вниз. При просмотре прокручивать вверх-вниз можно с помощью колеса мыши и стрелками на клавиатуре. Однако бывает удобнее пользоваться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скроллером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полосой прокрутки. Кроме того его появление, или когда он становится активным, делает очевидным, что контент превышает размеры поля.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скроллеры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производятся от класса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Scrollbar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Объект-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скроллер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связывают с виджетом, которому он требуется. Это не обязательно многострочное текстовое поле. Часто полосы прокрутки бывают нужны спискам, которые вы рассмотрите самостоятельно.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2800" dirty="0"/>
              <a:t>Здесь создается </a:t>
            </a:r>
            <a:r>
              <a:rPr lang="ru-RU" sz="2800" dirty="0" err="1"/>
              <a:t>скроллер</a:t>
            </a:r>
            <a:r>
              <a:rPr lang="ru-RU" sz="2800" dirty="0"/>
              <a:t>, к которому с помощью опции </a:t>
            </a:r>
            <a:r>
              <a:rPr lang="en" sz="2800" dirty="0"/>
              <a:t>command </a:t>
            </a:r>
            <a:r>
              <a:rPr lang="ru-RU" sz="2800" dirty="0"/>
              <a:t>привязывается прокрутка текстового поля по оси </a:t>
            </a:r>
            <a:r>
              <a:rPr lang="en" sz="2800" dirty="0"/>
              <a:t>y – </a:t>
            </a:r>
            <a:r>
              <a:rPr lang="en" sz="2800" dirty="0" err="1"/>
              <a:t>text.yview</a:t>
            </a:r>
            <a:r>
              <a:rPr lang="en" sz="2800" dirty="0"/>
              <a:t>. </a:t>
            </a:r>
            <a:r>
              <a:rPr lang="ru-RU" sz="2800" dirty="0"/>
              <a:t>В свою очередь текстовому полю опцией </a:t>
            </a:r>
            <a:r>
              <a:rPr lang="en" sz="2800" dirty="0" err="1"/>
              <a:t>yscrollcommand</a:t>
            </a:r>
            <a:r>
              <a:rPr lang="en" sz="2800" dirty="0"/>
              <a:t> </a:t>
            </a:r>
            <a:r>
              <a:rPr lang="ru-RU" sz="2800" dirty="0"/>
              <a:t>устанавливается ранее созданный </a:t>
            </a:r>
            <a:r>
              <a:rPr lang="ru-RU" sz="2800" dirty="0" err="1"/>
              <a:t>скроллер</a:t>
            </a:r>
            <a:r>
              <a:rPr lang="ru-RU" sz="2800" dirty="0"/>
              <a:t> – </a:t>
            </a:r>
            <a:r>
              <a:rPr lang="en" sz="2800" dirty="0" err="1"/>
              <a:t>scroll.set</a:t>
            </a:r>
            <a:r>
              <a:rPr lang="en" sz="2800" dirty="0"/>
              <a:t>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219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/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94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/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38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16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современных операционных системах любое пользовательское приложение заключено в окно, которое можно назвать главным, так как в нем располагаются все остальные виджеты. Объект окна верхнего уровня создается от класса </a:t>
            </a:r>
            <a:r>
              <a:rPr lang="en" sz="2800" dirty="0"/>
              <a:t>Tk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модуля </a:t>
            </a:r>
            <a:r>
              <a:rPr lang="en" sz="2800" dirty="0" err="1"/>
              <a:t>tkinter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Переменную, связываемую с объектом, часто называют </a:t>
            </a:r>
            <a:r>
              <a:rPr lang="en" sz="2800" b="0" i="1" dirty="0">
                <a:solidFill>
                  <a:srgbClr val="222222"/>
                </a:solidFill>
                <a:effectLst/>
                <a:latin typeface="Roboto Italic"/>
              </a:rPr>
              <a:t>root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(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корень):</a:t>
            </a:r>
            <a:endParaRPr lang="en-US" sz="28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just"/>
            <a:r>
              <a:rPr lang="en-US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Root = Tk ()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Размер и положение окна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умолчанию окно приложения появляется в верхнем левом углу экрана. Его размер (ширина и высота) определяется совокупностью размеров расположенных в нем виджетов. В случае если окно пустое, то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устанавливает его размер в 200 на 200 пикселей.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метода 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можно изменить как размер окна, так и его положение. Метод принимает строку определенного формата.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Первые два числа в строке-аргументе </a:t>
            </a:r>
            <a:r>
              <a:rPr lang="ru-RU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задают ширину и высоту окна. Вторая пара чисел обозначает смещение на экране по осям </a:t>
            </a:r>
            <a:r>
              <a:rPr lang="ru-RU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и </a:t>
            </a:r>
            <a:r>
              <a:rPr lang="ru-RU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примере окно размерностью 600 на 400 будет смещено от верхней левой точки экрана на 200 пикселей вправо и на 100 пикселей вниз.</a:t>
            </a: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перед обоими смещениями вместо плюса указывается минус, то расчет происходит от нижних правых углов экрана и окна. Так выражение 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root.geometry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('600x400-0-0') заставит окно появиться в нижнем правом углу.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аргументе метода 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можно не указывать либо размер, либо смещение. Например, чтобы сместить окно, но не менять его размер, следует написать 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root.geometry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('+200+100').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07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Бывает удобно, чтобы окно появлялось в центре экрана. Методы 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winfo_screenwidth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и 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winfo_screenheight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возвращают количество пикселей экрана, на котором появляется окно. Рассмотрим, как поместить окно в центр, если размер окна известен:</a:t>
            </a:r>
          </a:p>
          <a:p>
            <a:pPr algn="just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мы вычитаем половину ширины и высоты окна (по 200 пикселей). Иначе в центре экрана окажется верхний левый угол окна, а не его середина.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размер окна неизвестен, то его можно получить с помощью того же метода 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но без аргументов. В этом случае метод возвращает строку, содержащую сведения о размерах и смещении, из которой можно извлечь ширину и высоту окна.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Пусть в окне приложения располагаются текстовое поле, метка и кнопка. Данные объекты создаются от классов </a:t>
            </a:r>
            <a:r>
              <a:rPr lang="en" sz="2800" dirty="0"/>
              <a:t>Entry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" sz="2800" dirty="0"/>
              <a:t>Label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 </a:t>
            </a:r>
            <a:r>
              <a:rPr lang="en" sz="2800" dirty="0"/>
              <a:t>Button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модуля </a:t>
            </a:r>
            <a:r>
              <a:rPr lang="en" sz="2800" dirty="0" err="1"/>
              <a:t>tkinter</a:t>
            </a:r>
            <a:r>
              <a:rPr lang="en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Сразу выполним конфигурацию некоторые их свойства с помощью передачи аргументов конструкторам этих классов:</a:t>
            </a:r>
          </a:p>
          <a:p>
            <a:pPr algn="just"/>
            <a:endParaRPr lang="ru-RU" sz="28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sz="4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Устанавливать свойства объектов не обязательно при их создании. Существуют еще пара способов, с помощью которых это можно сделать после.</a:t>
            </a:r>
          </a:p>
          <a:p>
            <a:pPr algn="l"/>
            <a:endParaRPr lang="ru-RU" sz="40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sz="4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Первым аргументом в конструктор виджета передается виджет-хозяин, то есть тот, на котором будет располагаться создаваемый. В случае, когда элементы </a:t>
            </a:r>
            <a:r>
              <a:rPr lang="en" sz="4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GUI </a:t>
            </a:r>
            <a:r>
              <a:rPr lang="ru-RU" sz="4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помещаются непосредственно на главное окно, родителя можно не указывать. То есть в нашем примере мы можем убрать </a:t>
            </a:r>
            <a:r>
              <a:rPr lang="en" sz="4000" b="0" i="1" dirty="0">
                <a:solidFill>
                  <a:srgbClr val="222222"/>
                </a:solidFill>
                <a:effectLst/>
                <a:latin typeface="Roboto Italic"/>
              </a:rPr>
              <a:t>root</a:t>
            </a:r>
            <a:endParaRPr lang="ru-RU" sz="4000" b="0" i="1" dirty="0">
              <a:solidFill>
                <a:srgbClr val="222222"/>
              </a:solidFill>
              <a:effectLst/>
              <a:latin typeface="Roboto Italic"/>
            </a:endParaRPr>
          </a:p>
          <a:p>
            <a:pPr algn="l"/>
            <a:r>
              <a:rPr lang="en" sz="5400" dirty="0" err="1"/>
              <a:t>ent</a:t>
            </a:r>
            <a:r>
              <a:rPr lang="en" sz="5400" dirty="0"/>
              <a:t> 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/>
              <a:t> Entry</a:t>
            </a:r>
            <a:r>
              <a:rPr lang="en" sz="5400" dirty="0">
                <a:solidFill>
                  <a:srgbClr val="000000"/>
                </a:solidFill>
                <a:effectLst/>
              </a:rPr>
              <a:t>(</a:t>
            </a:r>
            <a:r>
              <a:rPr lang="en" sz="5400" dirty="0"/>
              <a:t>width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>
                <a:solidFill>
                  <a:srgbClr val="FF4500"/>
                </a:solidFill>
                <a:effectLst/>
              </a:rPr>
              <a:t>20</a:t>
            </a:r>
            <a:r>
              <a:rPr lang="en" sz="5400" dirty="0">
                <a:solidFill>
                  <a:srgbClr val="000000"/>
                </a:solidFill>
                <a:effectLst/>
              </a:rPr>
              <a:t>)</a:t>
            </a:r>
            <a:r>
              <a:rPr lang="en" sz="5400" dirty="0"/>
              <a:t> </a:t>
            </a:r>
            <a:endParaRPr lang="ru-RU" sz="5400" dirty="0"/>
          </a:p>
          <a:p>
            <a:pPr algn="l"/>
            <a:r>
              <a:rPr lang="en" sz="5400" dirty="0"/>
              <a:t>but 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/>
              <a:t> Button</a:t>
            </a:r>
            <a:r>
              <a:rPr lang="en" sz="5400" dirty="0">
                <a:solidFill>
                  <a:srgbClr val="000000"/>
                </a:solidFill>
                <a:effectLst/>
              </a:rPr>
              <a:t>(</a:t>
            </a:r>
            <a:r>
              <a:rPr lang="en" sz="5400" dirty="0"/>
              <a:t>text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>
                <a:solidFill>
                  <a:srgbClr val="483D8B"/>
                </a:solidFill>
                <a:effectLst/>
              </a:rPr>
              <a:t>"</a:t>
            </a:r>
            <a:r>
              <a:rPr lang="ru-RU" sz="5400" dirty="0">
                <a:solidFill>
                  <a:srgbClr val="483D8B"/>
                </a:solidFill>
                <a:effectLst/>
              </a:rPr>
              <a:t>Преобразовать"</a:t>
            </a:r>
            <a:r>
              <a:rPr lang="ru-RU" sz="5400" dirty="0">
                <a:solidFill>
                  <a:srgbClr val="000000"/>
                </a:solidFill>
                <a:effectLst/>
              </a:rPr>
              <a:t>)</a:t>
            </a:r>
          </a:p>
          <a:p>
            <a:pPr algn="l"/>
            <a:r>
              <a:rPr lang="en" sz="5400" dirty="0"/>
              <a:t>lab 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/>
              <a:t> Label</a:t>
            </a:r>
            <a:r>
              <a:rPr lang="en" sz="5400" dirty="0">
                <a:solidFill>
                  <a:srgbClr val="000000"/>
                </a:solidFill>
                <a:effectLst/>
              </a:rPr>
              <a:t>(</a:t>
            </a:r>
            <a:r>
              <a:rPr lang="en" sz="5400" dirty="0"/>
              <a:t>width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>
                <a:solidFill>
                  <a:srgbClr val="FF4500"/>
                </a:solidFill>
                <a:effectLst/>
              </a:rPr>
              <a:t>20</a:t>
            </a:r>
            <a:r>
              <a:rPr lang="en" sz="5400" dirty="0">
                <a:solidFill>
                  <a:srgbClr val="66CC66"/>
                </a:solidFill>
                <a:effectLst/>
              </a:rPr>
              <a:t>,</a:t>
            </a:r>
            <a:r>
              <a:rPr lang="en" sz="5400" dirty="0"/>
              <a:t> </a:t>
            </a:r>
            <a:r>
              <a:rPr lang="en" sz="5400" dirty="0" err="1"/>
              <a:t>bg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>
                <a:solidFill>
                  <a:srgbClr val="483D8B"/>
                </a:solidFill>
                <a:effectLst/>
              </a:rPr>
              <a:t>'black'</a:t>
            </a:r>
            <a:r>
              <a:rPr lang="en" sz="5400" dirty="0">
                <a:solidFill>
                  <a:srgbClr val="66CC66"/>
                </a:solidFill>
                <a:effectLst/>
              </a:rPr>
              <a:t>,</a:t>
            </a:r>
            <a:r>
              <a:rPr lang="en" sz="5400" dirty="0"/>
              <a:t> </a:t>
            </a:r>
            <a:r>
              <a:rPr lang="en" sz="5400" dirty="0" err="1"/>
              <a:t>fg</a:t>
            </a:r>
            <a:r>
              <a:rPr lang="en" sz="5400" dirty="0">
                <a:solidFill>
                  <a:srgbClr val="66CC66"/>
                </a:solidFill>
                <a:effectLst/>
              </a:rPr>
              <a:t>=</a:t>
            </a:r>
            <a:r>
              <a:rPr lang="en" sz="5400" dirty="0">
                <a:solidFill>
                  <a:srgbClr val="483D8B"/>
                </a:solidFill>
                <a:effectLst/>
              </a:rPr>
              <a:t>'white'</a:t>
            </a:r>
            <a:r>
              <a:rPr lang="en" sz="5400" dirty="0">
                <a:solidFill>
                  <a:srgbClr val="000000"/>
                </a:solidFill>
                <a:effectLst/>
              </a:rPr>
              <a:t>)</a:t>
            </a:r>
            <a:endParaRPr lang="ru-RU" sz="40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ru-RU" sz="40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sz="5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Однако виджеты не обязательно располагаются на </a:t>
            </a:r>
            <a:r>
              <a:rPr lang="en" sz="5400" b="0" i="1" dirty="0">
                <a:solidFill>
                  <a:srgbClr val="222222"/>
                </a:solidFill>
                <a:effectLst/>
                <a:latin typeface="Roboto Italic"/>
              </a:rPr>
              <a:t>root</a:t>
            </a:r>
            <a:r>
              <a:rPr lang="en" sz="5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ru-RU" sz="5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е. Они могут находиться на других виджетах, и тогда указывать "мастера" необходимо.</a:t>
            </a:r>
            <a:endParaRPr lang="en" sz="40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ru-RU" sz="28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06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Пусть в программе текст, введенный человеком в поле, при нажатии на кнопку разбивается на список слов, слова сортируются по алфавиту и выводятся в метке. Выполняющий все это код надо поместить в функцию:</a:t>
            </a:r>
          </a:p>
          <a:p>
            <a:pPr algn="just"/>
            <a:endParaRPr lang="ru-RU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У функций, которые вызываются при наступлении события с помощью метода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bind,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должен быть один параметр. Обычно его называют </a:t>
            </a:r>
            <a:r>
              <a:rPr lang="en" b="0" i="1" dirty="0">
                <a:solidFill>
                  <a:srgbClr val="222222"/>
                </a:solidFill>
                <a:effectLst/>
                <a:latin typeface="Roboto Italic"/>
              </a:rPr>
              <a:t>event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то есть "событие".</a:t>
            </a:r>
          </a:p>
          <a:p>
            <a:pPr algn="l"/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В нашей функции с помощью метода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get 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из поля забирается текст, представляющий собой строку. Она преобразуется в список слов с помощью метода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split. 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Потом список сортируется. В конце изменяется свойство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text </a:t>
            </a:r>
            <a:r>
              <a:rPr lang="ru-RU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метки. Ему присваивается строка, полученная из списка с помощью строкового метода </a:t>
            </a:r>
            <a:r>
              <a:rPr lang="en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join.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6D521-E2D4-3540-82EE-9A060F7A9EB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64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97536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80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9990667" y="2992438"/>
            <a:ext cx="1784351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406400" y="2819400"/>
            <a:ext cx="10972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80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ru-RU" altLang="en-US" noProof="0"/>
              <a:t>Образец заголовка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ru-RU" altLang="en-US" noProof="0"/>
              <a:t>Образец подзаголовка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543483-25D1-654D-A018-3AFF0FBD54F3}" type="datetime1">
              <a:rPr lang="ru-RU" smtClean="0"/>
              <a:t>31.03.2024</a:t>
            </a:fld>
            <a:endParaRPr lang="ru-RU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D01B52-3D8A-A24B-9388-D1E98182015E}" type="datetime1">
              <a:rPr lang="ru-RU" smtClean="0"/>
              <a:t>31.03.2024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67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122239"/>
            <a:ext cx="2743200" cy="60086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22239"/>
            <a:ext cx="8026400" cy="60086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78EA62-5B3F-7041-9CA4-981DB68104FB}" type="datetime1">
              <a:rPr lang="ru-RU" smtClean="0"/>
              <a:t>31.03.2024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20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600" y="1719264"/>
            <a:ext cx="5384800" cy="21288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09600" y="4000501"/>
            <a:ext cx="5384800" cy="2130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21515A-0CF3-8047-840F-C60A1B4A33F6}" type="datetime1">
              <a:rPr lang="ru-RU" smtClean="0"/>
              <a:t>31.03.2024</a:t>
            </a:fld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98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465B79-A925-F54E-AF1E-5882DFF896B1}" type="datetime1">
              <a:rPr lang="ru-RU" smtClean="0"/>
              <a:t>31.03.2024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28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49B198-EE1D-9748-94AF-DE886BDB486A}" type="datetime1">
              <a:rPr lang="ru-RU" smtClean="0"/>
              <a:t>31.03.2024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55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DD0B04-388A-C64C-921C-6A2714B02A16}" type="datetime1">
              <a:rPr lang="ru-RU" smtClean="0"/>
              <a:t>31.03.2024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99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20990B-F20C-674F-B9F5-44B962EF1D1F}" type="datetime1">
              <a:rPr lang="ru-RU" smtClean="0"/>
              <a:t>31.03.2024</a:t>
            </a:fld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74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07FD6-157F-7B4A-A6AE-7D407AB6A19C}" type="datetime1">
              <a:rPr lang="ru-RU" smtClean="0"/>
              <a:t>31.03.2024</a:t>
            </a:fld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95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C2755A-6DC0-F148-8D5C-8AF6800C9876}" type="datetime1">
              <a:rPr lang="ru-RU" smtClean="0"/>
              <a:t>31.03.2024</a:t>
            </a:fld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98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04F669-E283-A14A-975F-E2683E1DC866}" type="datetime1">
              <a:rPr lang="ru-RU" smtClean="0"/>
              <a:t>31.03.2024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1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B152EC-2ACE-374A-A132-CC8FCCC80FC6}" type="datetime1">
              <a:rPr lang="ru-RU" smtClean="0"/>
              <a:t>31.03.2024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106172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058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Arial" charset="0"/>
              </a:defRPr>
            </a:lvl1pPr>
          </a:lstStyle>
          <a:p>
            <a:fld id="{E661F271-F1D7-FA42-BEC8-54B6735885E5}" type="datetime1">
              <a:rPr lang="ru-RU" smtClean="0"/>
              <a:t>31.03.2024</a:t>
            </a:fld>
            <a:endParaRPr lang="ru-RU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cs typeface="Arial" charset="0"/>
              </a:defRPr>
            </a:lvl1pPr>
          </a:lstStyle>
          <a:p>
            <a:endParaRPr lang="ru-RU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</p:grpSp>
    </p:spTree>
    <p:extLst>
      <p:ext uri="{BB962C8B-B14F-4D97-AF65-F5344CB8AC3E}">
        <p14:creationId xmlns:p14="http://schemas.microsoft.com/office/powerpoint/2010/main" val="327398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kdocs.com/tutorial/index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nglinux.info/tkinter/cours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honru.com/uroki/obuchenie-python-gui-uroki-po-tkinter#toc" TargetMode="External"/><Relationship Id="rId4" Type="http://schemas.openxmlformats.org/officeDocument/2006/relationships/hyperlink" Target="https://metanit.com/python/tkinter/1.1.ph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E224EE-61B9-0B31-F4F1-238DA002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1938" y="1731522"/>
            <a:ext cx="7481454" cy="1044069"/>
          </a:xfrm>
        </p:spPr>
        <p:txBody>
          <a:bodyPr/>
          <a:lstStyle/>
          <a:p>
            <a:pPr algn="l"/>
            <a:r>
              <a:rPr lang="ru-RU" b="1" dirty="0"/>
              <a:t>Лекция </a:t>
            </a:r>
            <a:r>
              <a:rPr lang="en-US" b="1" dirty="0"/>
              <a:t>6</a:t>
            </a:r>
            <a:r>
              <a:rPr lang="ru-RU" b="1" dirty="0"/>
              <a:t>.</a:t>
            </a:r>
            <a:r>
              <a:rPr lang="en-US" b="1" dirty="0"/>
              <a:t> </a:t>
            </a:r>
            <a:r>
              <a:rPr lang="ru-RU" b="1" dirty="0"/>
              <a:t>Разработка графического интерфейса: </a:t>
            </a:r>
            <a:r>
              <a:rPr lang="en" b="1" dirty="0" err="1"/>
              <a:t>Tkinter</a:t>
            </a:r>
            <a:endParaRPr lang="en" b="1" dirty="0"/>
          </a:p>
        </p:txBody>
      </p:sp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587568BA-AEB0-8D08-8CDC-989EA10D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" y="413391"/>
            <a:ext cx="215496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FD024-DB18-44C6-398A-4C7D3FF463B4}"/>
              </a:ext>
            </a:extLst>
          </p:cNvPr>
          <p:cNvSpPr txBox="1"/>
          <p:nvPr/>
        </p:nvSpPr>
        <p:spPr>
          <a:xfrm>
            <a:off x="301557" y="6085848"/>
            <a:ext cx="6647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Ст. преподаватель каф. КБИС Жданова М.М.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55E042-2173-F596-7CE7-B0E9924D1402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9874436" y="6316680"/>
            <a:ext cx="2016007" cy="324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25276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виджетов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86" y="6307885"/>
            <a:ext cx="1058914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C6C007-28BE-F6F5-B778-35D43124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7708900" cy="358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3B8B7-5899-7BBA-5BBA-88BF40771F4B}"/>
              </a:ext>
            </a:extLst>
          </p:cNvPr>
          <p:cNvSpPr txBox="1"/>
          <p:nvPr/>
        </p:nvSpPr>
        <p:spPr>
          <a:xfrm>
            <a:off x="6400800" y="1808821"/>
            <a:ext cx="56025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Пусть в программе текст, введенный человеком в поле, при нажатии на кнопку разбивается на список слов, слова сортируются по алфавиту и выводятся в метке. Выполняющий все это код надо поместить в функцию: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2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виджетов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86" y="6307885"/>
            <a:ext cx="1058914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808BCA-FCE6-081D-4E51-935AA9F35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06" y="1810618"/>
            <a:ext cx="8912483" cy="183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1FB90-6B6F-9518-80BA-839BF84F82F4}"/>
              </a:ext>
            </a:extLst>
          </p:cNvPr>
          <p:cNvSpPr txBox="1"/>
          <p:nvPr/>
        </p:nvSpPr>
        <p:spPr>
          <a:xfrm>
            <a:off x="378000" y="3933340"/>
            <a:ext cx="11364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данном случае это делается с помощью метода </a:t>
            </a:r>
            <a:r>
              <a:rPr lang="e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bind. </a:t>
            </a:r>
            <a:r>
              <a:rPr lang="ru-RU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Ему передается событие и функция-обработчик. Событие будет передано в функцию и присвоено параметру </a:t>
            </a:r>
            <a:r>
              <a:rPr lang="e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event. </a:t>
            </a:r>
            <a:r>
              <a:rPr lang="ru-RU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Здесь событием является щелчок левой кнопкой мыши, что обозначается строкой '&lt;</a:t>
            </a:r>
            <a:r>
              <a:rPr lang="e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Button-1&gt;'.</a:t>
            </a:r>
            <a:endParaRPr lang="ru-RU" sz="3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56B30-954A-45C2-F60D-948EC6DAE736}"/>
              </a:ext>
            </a:extLst>
          </p:cNvPr>
          <p:cNvSpPr txBox="1"/>
          <p:nvPr/>
        </p:nvSpPr>
        <p:spPr>
          <a:xfrm>
            <a:off x="2103034" y="1405760"/>
            <a:ext cx="75644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Связываем вызов функции с событием: </a:t>
            </a:r>
          </a:p>
        </p:txBody>
      </p:sp>
    </p:spTree>
    <p:extLst>
      <p:ext uri="{BB962C8B-B14F-4D97-AF65-F5344CB8AC3E}">
        <p14:creationId xmlns:p14="http://schemas.microsoft.com/office/powerpoint/2010/main" val="242088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виджетов и запуск главного цикла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86" y="6307885"/>
            <a:ext cx="1058914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12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5CE20B-8191-E04B-01CD-ADAF3EAA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1" y="1180392"/>
            <a:ext cx="4275898" cy="28505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11DB76-EF42-5469-6419-5A142BE9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1" y="4338864"/>
            <a:ext cx="4495800" cy="186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CBBE9-DB6C-BC6C-9FAF-00539DA9237A}"/>
              </a:ext>
            </a:extLst>
          </p:cNvPr>
          <p:cNvSpPr txBox="1"/>
          <p:nvPr/>
        </p:nvSpPr>
        <p:spPr>
          <a:xfrm>
            <a:off x="4893503" y="1913195"/>
            <a:ext cx="7097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асположим элементы друг под другом с помощью наиболее простого менеджера геометрии </a:t>
            </a:r>
            <a:r>
              <a:rPr lang="e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метода 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r>
              <a:rPr lang="en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56EE4-BA82-2004-B931-1A00A5FD4C52}"/>
              </a:ext>
            </a:extLst>
          </p:cNvPr>
          <p:cNvSpPr txBox="1"/>
          <p:nvPr/>
        </p:nvSpPr>
        <p:spPr>
          <a:xfrm>
            <a:off x="4857216" y="4337575"/>
            <a:ext cx="7170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 </a:t>
            </a:r>
            <a:r>
              <a:rPr lang="en" sz="2800" b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mainloop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экземпляра </a:t>
            </a:r>
            <a:r>
              <a:rPr lang="en" sz="28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запускает главный цикл обработки событий, что в том числе приводит к отображению главного окна со всеми "упакованными" на нем виджетами</a:t>
            </a:r>
          </a:p>
        </p:txBody>
      </p:sp>
    </p:spTree>
    <p:extLst>
      <p:ext uri="{BB962C8B-B14F-4D97-AF65-F5344CB8AC3E}">
        <p14:creationId xmlns:p14="http://schemas.microsoft.com/office/powerpoint/2010/main" val="364576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86" y="6307885"/>
            <a:ext cx="1058914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13</a:t>
            </a:fld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C75BD7-0A58-A499-90FB-40EE9E94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830"/>
            <a:ext cx="6952343" cy="71996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6" y="214806"/>
            <a:ext cx="6453901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Полный код программы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2696EE-FEA5-E61B-036C-E62BF9CF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04" y="2014267"/>
            <a:ext cx="6597696" cy="1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793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Button, Label, Entry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89" y="6248400"/>
            <a:ext cx="1670511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14</a:t>
            </a:fld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63FB4-FD3F-CBCA-BA52-342415649D23}"/>
              </a:ext>
            </a:extLst>
          </p:cNvPr>
          <p:cNvSpPr txBox="1"/>
          <p:nvPr/>
        </p:nvSpPr>
        <p:spPr>
          <a:xfrm>
            <a:off x="325131" y="1970704"/>
            <a:ext cx="1168686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</a:rPr>
              <a:t>Свойства виджета можно задавать: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</a:rPr>
              <a:t>В момент создания;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</a:rPr>
              <a:t>О</a:t>
            </a:r>
            <a:r>
              <a:rPr lang="ru-RU" sz="3200" dirty="0">
                <a:effectLst/>
                <a:latin typeface="Times New Roman" panose="02020603050405020304" pitchFamily="18" charset="0"/>
              </a:rPr>
              <a:t>бращаясь как к словарю (виджет['</a:t>
            </a:r>
            <a:r>
              <a:rPr lang="ru-RU" sz="3200" dirty="0" err="1">
                <a:effectLst/>
                <a:latin typeface="Times New Roman" panose="02020603050405020304" pitchFamily="18" charset="0"/>
              </a:rPr>
              <a:t>свойство</a:t>
            </a:r>
            <a:r>
              <a:rPr lang="ru-RU" sz="3200" dirty="0">
                <a:effectLst/>
                <a:latin typeface="Times New Roman" panose="02020603050405020304" pitchFamily="18" charset="0"/>
              </a:rPr>
              <a:t>'] = ... 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</a:rPr>
              <a:t>С</a:t>
            </a:r>
            <a:r>
              <a:rPr lang="ru-RU" sz="3200" dirty="0">
                <a:effectLst/>
                <a:latin typeface="Times New Roman" panose="02020603050405020304" pitchFamily="18" charset="0"/>
              </a:rPr>
              <a:t> помощью метода </a:t>
            </a:r>
            <a:r>
              <a:rPr lang="en" sz="3200" dirty="0">
                <a:effectLst/>
                <a:latin typeface="Times New Roman" panose="02020603050405020304" pitchFamily="18" charset="0"/>
              </a:rPr>
              <a:t>config</a:t>
            </a:r>
            <a:r>
              <a:rPr lang="ru-RU" sz="3200" dirty="0">
                <a:latin typeface="Times New Roman" panose="02020603050405020304" pitchFamily="18" charset="0"/>
              </a:rPr>
              <a:t>.</a:t>
            </a:r>
            <a:endParaRPr lang="en" sz="3200" dirty="0"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FB0007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9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89" y="6248400"/>
            <a:ext cx="1670511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15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C75448-8688-7C21-62D7-8A81EC63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83"/>
            <a:ext cx="9361714" cy="66142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6" y="214806"/>
            <a:ext cx="5365708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 –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кнопка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AC638A-B928-B5FC-6184-996351B16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486" y="1262918"/>
            <a:ext cx="2274165" cy="18728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C27F76-535A-C324-FF14-7E4654598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28" r="7616"/>
          <a:stretch/>
        </p:blipFill>
        <p:spPr>
          <a:xfrm>
            <a:off x="9394940" y="3077488"/>
            <a:ext cx="1893098" cy="176903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86E0A4-7069-CAAD-CC16-C70C355B0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486" y="4936486"/>
            <a:ext cx="2712431" cy="13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8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89" y="6248400"/>
            <a:ext cx="1670511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16</a:t>
            </a:fld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43834"/>
            <a:ext cx="5365708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–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9BA3B8-EF3E-5858-D6C3-8F629875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0432" y="1449406"/>
            <a:ext cx="9613032" cy="51589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930512-AFAC-D915-167B-51C0A629D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845" y="2105815"/>
            <a:ext cx="3437164" cy="22078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6658F4-F3F3-BDBA-55B0-912C670E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845" y="4970036"/>
            <a:ext cx="3437164" cy="1097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584243-D6BF-2F0D-ADAF-476311CF4534}"/>
              </a:ext>
            </a:extLst>
          </p:cNvPr>
          <p:cNvSpPr txBox="1"/>
          <p:nvPr/>
        </p:nvSpPr>
        <p:spPr>
          <a:xfrm>
            <a:off x="8731699" y="1669730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границами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bd=40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789F3-F0AE-6434-7390-ABD99604FABA}"/>
              </a:ext>
            </a:extLst>
          </p:cNvPr>
          <p:cNvSpPr txBox="1"/>
          <p:nvPr/>
        </p:nvSpPr>
        <p:spPr>
          <a:xfrm>
            <a:off x="9535531" y="4518880"/>
            <a:ext cx="1611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границ</a:t>
            </a:r>
          </a:p>
        </p:txBody>
      </p:sp>
    </p:spTree>
    <p:extLst>
      <p:ext uri="{BB962C8B-B14F-4D97-AF65-F5344CB8AC3E}">
        <p14:creationId xmlns:p14="http://schemas.microsoft.com/office/powerpoint/2010/main" val="238946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89" y="6248400"/>
            <a:ext cx="1670511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17</a:t>
            </a:fld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43834"/>
            <a:ext cx="5365708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–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метка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8ECD8D-FE97-7F91-25D3-B07806CE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901"/>
            <a:ext cx="9328882" cy="554151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80E7D2-2DBF-9E26-272E-410449D08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257" y="1579877"/>
            <a:ext cx="4511222" cy="18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89" y="6248400"/>
            <a:ext cx="1670511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18</a:t>
            </a:fld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43834"/>
            <a:ext cx="8775326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 –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однострочное текстовое поле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C31B9D-0B3E-EB21-C8D9-AFFCB6BB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901"/>
            <a:ext cx="9998270" cy="58190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7B94F3-7D05-76F4-BE15-61F59FD8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310" y="5370292"/>
            <a:ext cx="6803550" cy="12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6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1489" y="6248400"/>
            <a:ext cx="1670511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19</a:t>
            </a:fld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43834"/>
            <a:ext cx="8775326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37399-1488-4ED9-DBC1-03AA0DE60DA2}"/>
              </a:ext>
            </a:extLst>
          </p:cNvPr>
          <p:cNvSpPr txBox="1"/>
          <p:nvPr/>
        </p:nvSpPr>
        <p:spPr>
          <a:xfrm>
            <a:off x="187306" y="1313740"/>
            <a:ext cx="799875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Напишите программу, состоящую из семи кнопок, цвета которых соответствуют цветам радуги. При нажатии на ту или иную кнопку в текстовое поле должен вставляться код цвета, а в метку – название цвета. 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Коды цветов в шестнадцатеричной кодировке: #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ff0000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красный, #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ff7d00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оранжевый, #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ffff00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желтый, #00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ff00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зеленый, #007</a:t>
            </a:r>
            <a:r>
              <a:rPr lang="e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dff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голубой, #0000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синий, #7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d00ff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фиолетовый. 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выравнивания строки по центру в текстовом поле используется свойство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justify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 значением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061C73-D212-36D2-D602-5C0E12DB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739" y="2476500"/>
            <a:ext cx="2095500" cy="438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EB7EF-CF1A-8B31-550F-07C2293A90F6}"/>
              </a:ext>
            </a:extLst>
          </p:cNvPr>
          <p:cNvSpPr txBox="1"/>
          <p:nvPr/>
        </p:nvSpPr>
        <p:spPr>
          <a:xfrm>
            <a:off x="8758257" y="1545759"/>
            <a:ext cx="2630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должно получиться так:</a:t>
            </a:r>
          </a:p>
        </p:txBody>
      </p:sp>
    </p:spTree>
    <p:extLst>
      <p:ext uri="{BB962C8B-B14F-4D97-AF65-F5344CB8AC3E}">
        <p14:creationId xmlns:p14="http://schemas.microsoft.com/office/powerpoint/2010/main" val="334531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графических библиотек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22" y="1378795"/>
            <a:ext cx="10972800" cy="4411662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библиотеки: </a:t>
            </a:r>
          </a:p>
          <a:p>
            <a:pPr algn="just"/>
            <a:r>
              <a:rPr lang="e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PyQt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PySide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wxPython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PyGTK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Kivy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(Web) Django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39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Разметка в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20</a:t>
            </a:fld>
            <a:endParaRPr lang="ru-RU" sz="2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77EC99-FC14-6A89-98D6-C3051BD02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0" y="1546195"/>
            <a:ext cx="11158800" cy="48894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чтобы организовать виджеты (базовые элементами интерфейса) в приложении, используются специальные невидимые объекты – менеджеры разметки.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есть три встроенных менеджера разметки: 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 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менеджер геометрии, который размещает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используя абсолютное позиционирование.</a:t>
            </a:r>
          </a:p>
          <a:p>
            <a:pPr algn="just"/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менеджер геометрии, который размещает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горизонтали и вертикали.</a:t>
            </a: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менеджер геометрии, который размещает виджеты в двухмерной сетке.</a:t>
            </a:r>
          </a:p>
        </p:txBody>
      </p:sp>
    </p:spTree>
    <p:extLst>
      <p:ext uri="{BB962C8B-B14F-4D97-AF65-F5344CB8AC3E}">
        <p14:creationId xmlns:p14="http://schemas.microsoft.com/office/powerpoint/2010/main" val="334576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21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2C5E7A-B797-4A75-D8B8-D11CC684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0" y="1231688"/>
            <a:ext cx="8603343" cy="56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7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22</a:t>
            </a:fld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89741-DE0E-5327-FE56-A61B414D99A6}"/>
              </a:ext>
            </a:extLst>
          </p:cNvPr>
          <p:cNvSpPr txBox="1"/>
          <p:nvPr/>
        </p:nvSpPr>
        <p:spPr>
          <a:xfrm>
            <a:off x="111577" y="2644170"/>
            <a:ext cx="21771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latin typeface="JetBrains Mono"/>
              </a:rPr>
              <a:t>l1.pack()</a:t>
            </a:r>
            <a:br>
              <a:rPr lang="en" sz="2400" dirty="0">
                <a:latin typeface="JetBrains Mono"/>
              </a:rPr>
            </a:br>
            <a:r>
              <a:rPr lang="en" sz="2400" dirty="0">
                <a:latin typeface="JetBrains Mono"/>
              </a:rPr>
              <a:t>l2.pack()</a:t>
            </a:r>
            <a:br>
              <a:rPr lang="en" sz="2400" dirty="0">
                <a:latin typeface="JetBrains Mono"/>
              </a:rPr>
            </a:br>
            <a:r>
              <a:rPr lang="en" sz="2400" dirty="0">
                <a:latin typeface="JetBrains Mono"/>
              </a:rPr>
              <a:t>l3.pack()</a:t>
            </a:r>
            <a:br>
              <a:rPr lang="en" sz="2400" dirty="0">
                <a:latin typeface="JetBrains Mono"/>
              </a:rPr>
            </a:br>
            <a:r>
              <a:rPr lang="en" sz="2400" dirty="0">
                <a:latin typeface="JetBrains Mono"/>
              </a:rPr>
              <a:t>l4.pack()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8564BB-5E79-8058-EE90-9C2226DF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54" y="1350914"/>
            <a:ext cx="850900" cy="388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F8FC3-60DA-F880-586A-63DAB1645F44}"/>
              </a:ext>
            </a:extLst>
          </p:cNvPr>
          <p:cNvSpPr txBox="1"/>
          <p:nvPr/>
        </p:nvSpPr>
        <p:spPr>
          <a:xfrm>
            <a:off x="2816240" y="2644170"/>
            <a:ext cx="30906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effectLst/>
                <a:latin typeface="JetBrains Mono"/>
              </a:rPr>
              <a:t>l1.pack(side=BOTTOM)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l2.pack(side=BOTTOM)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l3.pack(side=BOTTOM)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l4.pack(side=BOTTOM)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E74639-039D-195C-07BE-53B508DDF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98" y="1485900"/>
            <a:ext cx="825500" cy="3886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B2EDE5-0A6C-4EBA-239C-43F18313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649" y="2381161"/>
            <a:ext cx="3454400" cy="1231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D77957-E25B-9D72-ACE3-ABA24C321284}"/>
              </a:ext>
            </a:extLst>
          </p:cNvPr>
          <p:cNvSpPr txBox="1"/>
          <p:nvPr/>
        </p:nvSpPr>
        <p:spPr>
          <a:xfrm>
            <a:off x="8073113" y="811501"/>
            <a:ext cx="30612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effectLst/>
                <a:latin typeface="JetBrains Mono"/>
              </a:rPr>
              <a:t>l1.pack(side=LEFT)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l2.pack(side=LEFT)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l3.pack(side=LEFT)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l4.pack(side=LEFT)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4B455B-7CD9-A721-9EF7-F943640DC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649" y="5237114"/>
            <a:ext cx="3454400" cy="1219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5AAC09-E83B-B41B-7F3B-700B8B5F9D59}"/>
              </a:ext>
            </a:extLst>
          </p:cNvPr>
          <p:cNvSpPr txBox="1"/>
          <p:nvPr/>
        </p:nvSpPr>
        <p:spPr>
          <a:xfrm>
            <a:off x="8003722" y="3752449"/>
            <a:ext cx="2844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effectLst/>
                <a:latin typeface="JetBrains Mono"/>
              </a:rPr>
              <a:t>l1.pack(side=RIGHT)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l2.pack(side=RIGHT)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l3.pack(side=RIGHT)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l4.pack(side=RIGHT)</a:t>
            </a:r>
          </a:p>
        </p:txBody>
      </p:sp>
    </p:spTree>
    <p:extLst>
      <p:ext uri="{BB962C8B-B14F-4D97-AF65-F5344CB8AC3E}">
        <p14:creationId xmlns:p14="http://schemas.microsoft.com/office/powerpoint/2010/main" val="44286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23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EACAF1-EE05-612F-E754-067DA944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76" y="3152471"/>
            <a:ext cx="1953985" cy="3455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E79ED-9BC5-D2FC-F970-40315D7C1F92}"/>
              </a:ext>
            </a:extLst>
          </p:cNvPr>
          <p:cNvSpPr txBox="1"/>
          <p:nvPr/>
        </p:nvSpPr>
        <p:spPr>
          <a:xfrm>
            <a:off x="856342" y="1526178"/>
            <a:ext cx="3251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effectLst/>
                <a:latin typeface="JetBrains Mono"/>
              </a:rPr>
              <a:t>l1.pack(side=TOP)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l2.pack(side=BOTTOM)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l3.pack(side=RIGHT)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l4.pack(side=LEFT)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0D0054-3275-A6B4-7D90-66BB21A25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04" y="3416378"/>
            <a:ext cx="3387596" cy="27471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BB65F8-E33C-45EB-BF6E-2327628B8566}"/>
              </a:ext>
            </a:extLst>
          </p:cNvPr>
          <p:cNvSpPr txBox="1"/>
          <p:nvPr/>
        </p:nvSpPr>
        <p:spPr>
          <a:xfrm>
            <a:off x="6739600" y="1477386"/>
            <a:ext cx="3251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effectLst/>
                <a:latin typeface="JetBrains Mono"/>
              </a:rPr>
              <a:t>l1.pack(side=LEFT)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l2.pack(side=LEFT)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l3.pack(side=BOTTOM)</a:t>
            </a:r>
            <a:br>
              <a:rPr lang="en" sz="2400" dirty="0">
                <a:effectLst/>
                <a:latin typeface="JetBrains Mono"/>
              </a:rPr>
            </a:br>
            <a:r>
              <a:rPr lang="en" sz="2400" dirty="0">
                <a:effectLst/>
                <a:latin typeface="JetBrains Mono"/>
              </a:rPr>
              <a:t>l4.pack(side=LEFT)</a:t>
            </a:r>
            <a:br>
              <a:rPr lang="en" sz="2400" dirty="0">
                <a:effectLst/>
                <a:latin typeface="JetBrains Mono"/>
              </a:rPr>
            </a:br>
            <a:endParaRPr lang="en" sz="2400" dirty="0"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1777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24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1151FC-0452-5272-FFCD-E4E89174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09872"/>
            <a:ext cx="8291635" cy="58481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21D75C-64BE-ECB0-8195-BAA51AA51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46"/>
          <a:stretch/>
        </p:blipFill>
        <p:spPr>
          <a:xfrm>
            <a:off x="8048172" y="1742101"/>
            <a:ext cx="3185886" cy="38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3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25</a:t>
            </a:fld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AA7BA2-46A0-00CA-B723-1BE802F7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397000"/>
            <a:ext cx="7620000" cy="4851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A64D78-0320-308B-34A8-4EDB0C93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01" y="2544476"/>
            <a:ext cx="5084999" cy="27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26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6F91E9-CF53-F3F2-F705-7EEE9D51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716" y="1511198"/>
            <a:ext cx="6421284" cy="4118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934324-745D-A1B6-DED5-8CF003FDC14B}"/>
              </a:ext>
            </a:extLst>
          </p:cNvPr>
          <p:cNvSpPr txBox="1"/>
          <p:nvPr/>
        </p:nvSpPr>
        <p:spPr>
          <a:xfrm>
            <a:off x="1" y="1511198"/>
            <a:ext cx="577071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размещении виджетов методом 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родительский контейнер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условно разделяется на ячейки подобно таблице.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 каждой ячейки состоит из номера строки и номера столбца.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виджета в той или иной ячейке задается через аргументы </a:t>
            </a:r>
            <a:r>
              <a:rPr lang="e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Ячейки можно объединять как по вертикали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и по горизонтали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columnspan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4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27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7A1917-0D2F-A47A-2290-0A9C6512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95" y="1897493"/>
            <a:ext cx="4759028" cy="2118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A6F73-192C-B84F-FD16-E8B0A742F831}"/>
              </a:ext>
            </a:extLst>
          </p:cNvPr>
          <p:cNvSpPr txBox="1"/>
          <p:nvPr/>
        </p:nvSpPr>
        <p:spPr>
          <a:xfrm>
            <a:off x="307466" y="1308111"/>
            <a:ext cx="580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Пусть надо запрограммировать такой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A752E5-E473-0D63-AC86-27E2A3C7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63" y="4031218"/>
            <a:ext cx="5937137" cy="2384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ED2A0-748A-7EB9-D8B4-F523C675390D}"/>
              </a:ext>
            </a:extLst>
          </p:cNvPr>
          <p:cNvSpPr txBox="1"/>
          <p:nvPr/>
        </p:nvSpPr>
        <p:spPr>
          <a:xfrm>
            <a:off x="6114825" y="2660369"/>
            <a:ext cx="55589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Представим данный интерфейс в виде таблицы и пронумеруем ячейки, в которых будут располагаться виджеты:</a:t>
            </a:r>
          </a:p>
        </p:txBody>
      </p:sp>
    </p:spTree>
    <p:extLst>
      <p:ext uri="{BB962C8B-B14F-4D97-AF65-F5344CB8AC3E}">
        <p14:creationId xmlns:p14="http://schemas.microsoft.com/office/powerpoint/2010/main" val="3478039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044667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28</a:t>
            </a:fld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E116A0-CFDE-8903-42AD-A9AAE141A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912" y="159742"/>
            <a:ext cx="8896536" cy="60886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7CA3201-6999-0A99-FB08-BF8D20867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73" y="5191437"/>
            <a:ext cx="5657139" cy="16665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5" y="249600"/>
            <a:ext cx="5297872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54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044667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7" y="6248400"/>
            <a:ext cx="118348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29</a:t>
            </a:fld>
            <a:endParaRPr lang="ru-RU" sz="20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80888"/>
            <a:ext cx="5297872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5D12DA-0D58-44D1-0A47-CAEA7D494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030" y="678422"/>
            <a:ext cx="12467423" cy="60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8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</a:t>
            </a:fld>
            <a:endParaRPr lang="ru-RU" sz="200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018A4B-0AC6-EA00-595B-E82DA4161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36" y="1650681"/>
            <a:ext cx="11490817" cy="4411662"/>
          </a:xfrm>
        </p:spPr>
        <p:txBody>
          <a:bodyPr/>
          <a:lstStyle/>
          <a:p>
            <a:pPr algn="just"/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Кроссплатформенная библиотека для разработки графического интерфейса на языке 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(</a:t>
            </a:r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3.0 </a:t>
            </a:r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переименована в </a:t>
            </a:r>
            <a:r>
              <a:rPr lang="en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ru-RU" sz="32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 interface, </a:t>
            </a:r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является интерфейсом к </a:t>
            </a:r>
            <a:r>
              <a:rPr lang="en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Tcl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/Tk. </a:t>
            </a:r>
            <a:endParaRPr lang="ru-RU" sz="32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sz="3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входит в стандартный дистрибутив </a:t>
            </a:r>
            <a:r>
              <a:rPr lang="en" sz="3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ru-RU" sz="32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Легко писать простые программы.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программы часто очень запутанные.</a:t>
            </a:r>
          </a:p>
          <a:p>
            <a:pPr algn="just"/>
            <a:endParaRPr lang="en" sz="2800" b="0" i="0" u="none" strike="noStrike" dirty="0">
              <a:effectLst/>
              <a:latin typeface="Helvetica" pitchFamily="2" charset="0"/>
            </a:endParaRPr>
          </a:p>
          <a:p>
            <a:pPr marL="0" indent="0" algn="just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4300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628" y="214806"/>
            <a:ext cx="11111146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8" y="6248400"/>
            <a:ext cx="1183482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30</a:t>
            </a:fld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0F28C-B2E8-C7E2-85C1-2B2ADB503F8E}"/>
              </a:ext>
            </a:extLst>
          </p:cNvPr>
          <p:cNvSpPr txBox="1"/>
          <p:nvPr/>
        </p:nvSpPr>
        <p:spPr>
          <a:xfrm>
            <a:off x="127130" y="1180393"/>
            <a:ext cx="1168687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параметрами 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якорь) – определяет часть виджета, для которой задаются координаты. Принимает значения сторон света (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 NE, E, SE, SW, W, NW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CENTER.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умолчанию 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NW (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верхний левый угол).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sz="2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relwidth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" sz="2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relheight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относительные ширина и высота) – определяют размер виджета в долях его родителя.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sz="2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relx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определяют относительную позицию в родительском виджете. Координата (0; 0) – у левого верхнего угла, (1; 1) – у правого нижнего.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абсолютный размер виджета в пикселях. Значения по умолчанию (когда данные опции опущены) приравниваются к естественному размеру виджета, то есть к тому, который определяется при его создании и конфигурировании.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, y –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абсолютная позиция в пикселях. Значения по умолчанию приравниваются к нулю.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4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628" y="214806"/>
            <a:ext cx="11111146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8" y="6248400"/>
            <a:ext cx="1183482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31</a:t>
            </a:fld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0F28C-B2E8-C7E2-85C1-2B2ADB503F8E}"/>
              </a:ext>
            </a:extLst>
          </p:cNvPr>
          <p:cNvSpPr txBox="1"/>
          <p:nvPr/>
        </p:nvSpPr>
        <p:spPr>
          <a:xfrm>
            <a:off x="179999" y="1483979"/>
            <a:ext cx="11686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с указанием относительных координат: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632234-1D35-B857-DCAD-708FE6A7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28" y="2310785"/>
            <a:ext cx="4858421" cy="31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6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628" y="214806"/>
            <a:ext cx="11111146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8518" y="6248400"/>
            <a:ext cx="1183482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32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2BD873-4139-9168-5627-D9CCAB68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984"/>
            <a:ext cx="7772400" cy="43563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332709-9D1F-CBEE-0F68-FA11E332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48" y="1350914"/>
            <a:ext cx="4234426" cy="54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5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571" y="6248400"/>
            <a:ext cx="1271429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33</a:t>
            </a:fld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BFEA5-989F-8855-A862-E3699D253AD3}"/>
              </a:ext>
            </a:extLst>
          </p:cNvPr>
          <p:cNvSpPr txBox="1"/>
          <p:nvPr/>
        </p:nvSpPr>
        <p:spPr>
          <a:xfrm>
            <a:off x="162566" y="1589752"/>
            <a:ext cx="114444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Обычные окна в </a:t>
            </a:r>
            <a:r>
              <a:rPr lang="e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порождаются не только от класса 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и </a:t>
            </a:r>
            <a:r>
              <a:rPr lang="e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Toplevel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принято создавать главное окно. Если создается многооконное приложение, то остальные окна создаются от </a:t>
            </a:r>
            <a:r>
              <a:rPr lang="e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Toplevel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обоих классов схожи.</a:t>
            </a: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расположение окон мы говорили в начале презентации. </a:t>
            </a:r>
          </a:p>
        </p:txBody>
      </p:sp>
    </p:spTree>
    <p:extLst>
      <p:ext uri="{BB962C8B-B14F-4D97-AF65-F5344CB8AC3E}">
        <p14:creationId xmlns:p14="http://schemas.microsoft.com/office/powerpoint/2010/main" val="74105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 окна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571" y="6248400"/>
            <a:ext cx="1271429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34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86192C-56A6-AE48-8D41-3E0B902A6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326" y="1009873"/>
            <a:ext cx="12424652" cy="52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6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571" y="6248400"/>
            <a:ext cx="1271429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35</a:t>
            </a:fld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7FF7F-53E0-D218-1891-76C54C65EDB1}"/>
              </a:ext>
            </a:extLst>
          </p:cNvPr>
          <p:cNvSpPr txBox="1"/>
          <p:nvPr/>
        </p:nvSpPr>
        <p:spPr>
          <a:xfrm>
            <a:off x="157318" y="2397912"/>
            <a:ext cx="41590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метода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собой связываются виджет, событие и действие.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виджет – кнопка, событие – клик по ней левой кнопкой мыши, действие – отправка сообщения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9877E-1929-4A34-4E05-471939EF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954" y="1621103"/>
            <a:ext cx="7631728" cy="4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0571" y="6248400"/>
            <a:ext cx="1271429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36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40F385-6F2A-D68D-F740-E7FA76F9A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180393"/>
            <a:ext cx="7772400" cy="56200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77EC1B-A6E8-F2FF-4627-FB4A6C318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03" t="14315" r="20016" b="30786"/>
          <a:stretch/>
        </p:blipFill>
        <p:spPr>
          <a:xfrm>
            <a:off x="8173954" y="2731770"/>
            <a:ext cx="1945981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3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37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66C30E-0F6C-BF10-2DE6-6F7C6004F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4"/>
          <a:stretch/>
        </p:blipFill>
        <p:spPr>
          <a:xfrm>
            <a:off x="682268" y="1668781"/>
            <a:ext cx="10582169" cy="47596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E41BCB-7FAD-A8E5-D0C1-0F3530B39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94" y="5469631"/>
            <a:ext cx="3914518" cy="11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81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38</a:t>
            </a:fld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10DBA-99F2-EE03-BEE3-80C2DEDB06CD}"/>
              </a:ext>
            </a:extLst>
          </p:cNvPr>
          <p:cNvSpPr txBox="1"/>
          <p:nvPr/>
        </p:nvSpPr>
        <p:spPr>
          <a:xfrm>
            <a:off x="162046" y="1350914"/>
            <a:ext cx="100163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 используемые события, производимые мышью: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&lt;Button - 1&gt; -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клик левой кнопкой мыши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&lt;Button – 2&gt;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клик средней кнопкой мыши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&lt;Button - 3&gt;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клик правой кнопкой мыши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&lt;Double - Button - 1&gt;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двойной клик левой кнопкой мыши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&lt;Motion&gt;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движение мыши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т. д.</a:t>
            </a:r>
          </a:p>
        </p:txBody>
      </p:sp>
    </p:spTree>
    <p:extLst>
      <p:ext uri="{BB962C8B-B14F-4D97-AF65-F5344CB8AC3E}">
        <p14:creationId xmlns:p14="http://schemas.microsoft.com/office/powerpoint/2010/main" val="70622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814" y="214806"/>
            <a:ext cx="4226573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СОБЫТИЯ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39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CB46B-E7B7-B123-A240-ADBE0578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06"/>
            <a:ext cx="682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4</a:t>
            </a:fld>
            <a:endParaRPr lang="ru-RU" sz="20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018A4B-0AC6-EA00-595B-E82DA4161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28" y="1380631"/>
            <a:ext cx="6131465" cy="795064"/>
          </a:xfrm>
        </p:spPr>
        <p:txBody>
          <a:bodyPr/>
          <a:lstStyle/>
          <a:p>
            <a:pPr marL="0" indent="0" algn="just">
              <a:buNone/>
            </a:pPr>
            <a:r>
              <a:rPr lang="en" sz="2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импортируется стандартно для модуля </a:t>
            </a:r>
            <a:r>
              <a:rPr lang="en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любым из способов: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FC9DAF-660C-A8EB-C4EF-3BA3596A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8" y="2021915"/>
            <a:ext cx="5990772" cy="30524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A7E95D-9EA7-BDD9-C785-27ED38AF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00" y="4105527"/>
            <a:ext cx="5981700" cy="271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96144-8733-5687-1EBA-6D12F20B34E0}"/>
              </a:ext>
            </a:extLst>
          </p:cNvPr>
          <p:cNvSpPr txBox="1"/>
          <p:nvPr/>
        </p:nvSpPr>
        <p:spPr>
          <a:xfrm>
            <a:off x="6030300" y="3480245"/>
            <a:ext cx="592880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Установленную версию 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 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узнать так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777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9" y="243672"/>
            <a:ext cx="9205993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–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многострочное текстовое поле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40</a:t>
            </a:fld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0C2C45-7636-12F3-4295-D15788F7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98" y="1348885"/>
            <a:ext cx="6160086" cy="37790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E3E115-D21D-7002-87CF-384D2D0CC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16" y="1865803"/>
            <a:ext cx="7554132" cy="36433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A6CF97-63AA-2958-52F2-C4CDD83E2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798" y="4368585"/>
            <a:ext cx="6248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9" y="243672"/>
            <a:ext cx="9205993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–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многострочное текстовое поле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41</a:t>
            </a:fld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F95418-1B1A-A0C4-4538-2D3DFD5CB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8677" y="1777825"/>
            <a:ext cx="7772400" cy="36433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D81420-9F49-4792-061C-4C8814C07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6" r="3112"/>
          <a:stretch/>
        </p:blipFill>
        <p:spPr>
          <a:xfrm>
            <a:off x="6845084" y="1262556"/>
            <a:ext cx="5346916" cy="49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80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9" y="243672"/>
            <a:ext cx="9205993" cy="795067"/>
          </a:xfrm>
        </p:spPr>
        <p:txBody>
          <a:bodyPr/>
          <a:lstStyle/>
          <a:p>
            <a:pPr indent="450215"/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Scrollbar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42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CA146E-0AB3-A7A4-38EB-61AB2FD3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542" y="2133072"/>
            <a:ext cx="3386135" cy="25918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DB818-CB1F-EEFE-B665-603888301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741" y="1038739"/>
            <a:ext cx="7772400" cy="59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51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9" y="243672"/>
            <a:ext cx="9205993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43</a:t>
            </a:fld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5CA27-E850-E6FF-769E-81929628AE28}"/>
              </a:ext>
            </a:extLst>
          </p:cNvPr>
          <p:cNvSpPr txBox="1"/>
          <p:nvPr/>
        </p:nvSpPr>
        <p:spPr>
          <a:xfrm>
            <a:off x="497996" y="1351349"/>
            <a:ext cx="1075969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Литература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ru-RU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Лутц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М. Программирование на </a:t>
            </a:r>
            <a:r>
              <a:rPr lang="e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Python, 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том </a:t>
            </a:r>
            <a:r>
              <a:rPr lang="en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I, 4-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е издание. Пер. с англ. СПб.: Символ-Плюс, 2011. 992 с.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Лутц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М. Изучаем 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Python, 4-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е издание.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Пер.с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англ. СПб.: Символ-Плюс, 2011. 1280 с.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ru-RU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Лутц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М. Программирование на 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Python,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том 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II, 4-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е издание. Пер. с англ. СПб.: Символ-Плюс, 2011. 992 с.</a:t>
            </a:r>
          </a:p>
          <a:p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Интернет-ресурсы</a:t>
            </a:r>
            <a:endParaRPr lang="ru-RU" sz="24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www.python.org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docs.python.org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/3/ 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(Documentation Python)</a:t>
            </a:r>
            <a:endParaRPr lang="en" sz="2400" dirty="0">
              <a:solidFill>
                <a:srgbClr val="0000FF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5. 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https://</a:t>
            </a:r>
            <a:r>
              <a:rPr lang="en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docs.python.org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/3/library/</a:t>
            </a:r>
            <a:r>
              <a:rPr lang="en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tkinter.html#module-tkinter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tkinter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doc)</a:t>
            </a:r>
            <a:endParaRPr lang="en" sz="2400" dirty="0">
              <a:solidFill>
                <a:srgbClr val="0000FF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3"/>
              </a:rPr>
              <a:t>https://tkdocs.com/tutorial/index.html</a:t>
            </a:r>
            <a:r>
              <a:rPr lang="ru-RU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" sz="2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TkDocs</a:t>
            </a:r>
            <a:r>
              <a:rPr lang="e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" sz="2400" dirty="0">
              <a:solidFill>
                <a:srgbClr val="0000FF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090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9" y="243672"/>
            <a:ext cx="9205993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3387" y="6248400"/>
            <a:ext cx="1508613" cy="394794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44</a:t>
            </a:fld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C970B-D570-6FAC-8E78-24A9C86C3E52}"/>
              </a:ext>
            </a:extLst>
          </p:cNvPr>
          <p:cNvSpPr txBox="1"/>
          <p:nvPr/>
        </p:nvSpPr>
        <p:spPr>
          <a:xfrm>
            <a:off x="247306" y="1617211"/>
            <a:ext cx="109111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Интернет-ресурсы (русскоязычные электронные учебники)</a:t>
            </a:r>
            <a:endParaRPr lang="ru-RU" sz="2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" sz="2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3"/>
              </a:rPr>
              <a:t>https://younglinux.info/tkinter/course</a:t>
            </a:r>
            <a:r>
              <a:rPr lang="ru-RU" sz="28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Tkinter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Программирование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GUI 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Python. 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Курс)</a:t>
            </a:r>
          </a:p>
          <a:p>
            <a:r>
              <a:rPr lang="ru-RU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" sz="2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4"/>
              </a:rPr>
              <a:t>https://metanit.com/python/tkinter/1.1.php</a:t>
            </a:r>
            <a:r>
              <a:rPr lang="ru-RU" sz="28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Глава 9 электронного учебника по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Python. «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Создание графического </a:t>
            </a:r>
            <a:r>
              <a:rPr lang="ru-RU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интерфейса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»)</a:t>
            </a:r>
          </a:p>
          <a:p>
            <a:r>
              <a:rPr lang="ru-RU" sz="280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r>
              <a:rPr lang="en" sz="28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" sz="28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hlinkClick r:id="rId5"/>
              </a:rPr>
              <a:t>https://pythonru.com/uroki/obuchenie-python-gui-uroki-po-tkinter#toc</a:t>
            </a:r>
            <a:r>
              <a:rPr lang="ru-RU" sz="280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Обучение 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Python GUI (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уроки по </a:t>
            </a:r>
            <a:r>
              <a:rPr lang="en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Tkinter</a:t>
            </a:r>
            <a:r>
              <a:rPr lang="en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))</a:t>
            </a:r>
            <a:endParaRPr lang="en" sz="2800" dirty="0">
              <a:solidFill>
                <a:srgbClr val="0000FF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2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создать 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GUI-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программу?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5</a:t>
            </a:fld>
            <a:endParaRPr lang="ru-RU" sz="200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0778E59-88C7-BE4F-8B49-E32D82456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414462"/>
            <a:ext cx="10972800" cy="5044391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главное окно.</a:t>
            </a:r>
          </a:p>
          <a:p>
            <a:pPr algn="just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виджеты и выполнить конфигурацию их свойств (опций).</a:t>
            </a:r>
          </a:p>
          <a:p>
            <a:pPr algn="just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события, то есть то, на что будет реагировать программа.</a:t>
            </a:r>
          </a:p>
          <a:p>
            <a:pPr algn="just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обработчики событий, то есть то, как будет реагировать программа.</a:t>
            </a:r>
          </a:p>
          <a:p>
            <a:pPr algn="just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Расположить виджеты в главном окне.</a:t>
            </a:r>
          </a:p>
          <a:p>
            <a:pPr algn="just">
              <a:buFont typeface="+mj-lt"/>
              <a:buAutoNum type="arabicPeriod"/>
            </a:pPr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Запустить цикл обработки событий.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9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работы программы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857" y="6248400"/>
            <a:ext cx="981143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6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401FD0-ECDA-6CCC-CC57-6508ED9DC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4" t="10240" r="1443" b="1774"/>
          <a:stretch/>
        </p:blipFill>
        <p:spPr>
          <a:xfrm>
            <a:off x="538627" y="1244968"/>
            <a:ext cx="9589366" cy="53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2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главного окна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86" y="6307885"/>
            <a:ext cx="1058914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7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C87F8F-8A43-A061-B2FA-1D6CE01A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873"/>
            <a:ext cx="12453395" cy="56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1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514" y="6248400"/>
            <a:ext cx="821486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8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66BFBB-72B5-3FC5-8844-345755B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158015"/>
            <a:ext cx="10016358" cy="573472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E87DBAE-181D-7E0E-A5B0-2FDC7AFDB7EC}"/>
              </a:ext>
            </a:extLst>
          </p:cNvPr>
          <p:cNvSpPr txBox="1">
            <a:spLocks/>
          </p:cNvSpPr>
          <p:nvPr/>
        </p:nvSpPr>
        <p:spPr bwMode="auto">
          <a:xfrm>
            <a:off x="0" y="214806"/>
            <a:ext cx="10503387" cy="795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indent="450215"/>
            <a:r>
              <a:rPr lang="ru-RU" sz="3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главного окна </a:t>
            </a:r>
            <a:r>
              <a:rPr lang="ru-RU" sz="24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(альтернативный вариант)</a:t>
            </a:r>
          </a:p>
        </p:txBody>
      </p:sp>
    </p:spTree>
    <p:extLst>
      <p:ext uri="{BB962C8B-B14F-4D97-AF65-F5344CB8AC3E}">
        <p14:creationId xmlns:p14="http://schemas.microsoft.com/office/powerpoint/2010/main" val="77267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806"/>
            <a:ext cx="10503387" cy="795067"/>
          </a:xfrm>
        </p:spPr>
        <p:txBody>
          <a:bodyPr/>
          <a:lstStyle/>
          <a:p>
            <a:pPr indent="450215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виджетов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5086" y="6307885"/>
            <a:ext cx="1058914" cy="360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9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4EE4A7-D137-E7CA-AA1E-D74084F6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9942"/>
            <a:ext cx="10755086" cy="2770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1A54A-B7E1-CE4A-DBB4-7AE421B2E333}"/>
              </a:ext>
            </a:extLst>
          </p:cNvPr>
          <p:cNvSpPr txBox="1"/>
          <p:nvPr/>
        </p:nvSpPr>
        <p:spPr>
          <a:xfrm>
            <a:off x="2299075" y="4176388"/>
            <a:ext cx="6902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Пусть в окне приложения располагаются:</a:t>
            </a:r>
          </a:p>
          <a:p>
            <a:pPr algn="just"/>
            <a:r>
              <a:rPr lang="ru-RU" sz="2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Текстовое п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оле - от класса 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</a:t>
            </a:r>
            <a:endParaRPr lang="ru-RU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Метка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от класса 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 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Кнопка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от класса 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 </a:t>
            </a:r>
            <a:r>
              <a:rPr lang="ru-RU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модуля </a:t>
            </a:r>
            <a:r>
              <a:rPr lang="en" sz="2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927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Сеть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76EADA38-015D-8B42-A755-6521459A4258}" vid="{E263EF22-8699-4941-BB05-FA49EF88B31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51321</TotalTime>
  <Words>5012</Words>
  <Application>Microsoft Macintosh PowerPoint</Application>
  <PresentationFormat>Широкоэкранный</PresentationFormat>
  <Paragraphs>377</Paragraphs>
  <Slides>44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4" baseType="lpstr">
      <vt:lpstr>Arial</vt:lpstr>
      <vt:lpstr>Calibri</vt:lpstr>
      <vt:lpstr>Helvetica</vt:lpstr>
      <vt:lpstr>JetBrains Mono</vt:lpstr>
      <vt:lpstr>Roboto</vt:lpstr>
      <vt:lpstr>Roboto Italic</vt:lpstr>
      <vt:lpstr>Roboto Mono</vt:lpstr>
      <vt:lpstr>Times New Roman</vt:lpstr>
      <vt:lpstr>Wingdings</vt:lpstr>
      <vt:lpstr>Тема1</vt:lpstr>
      <vt:lpstr>Презентация PowerPoint</vt:lpstr>
      <vt:lpstr>Обзор графических библиотек</vt:lpstr>
      <vt:lpstr>Библиотека Tkinter </vt:lpstr>
      <vt:lpstr>Библиотека Tkinter </vt:lpstr>
      <vt:lpstr>Как создать GUI-программу? </vt:lpstr>
      <vt:lpstr>Схема работы программы</vt:lpstr>
      <vt:lpstr>Создание главного окна</vt:lpstr>
      <vt:lpstr>Презентация PowerPoint</vt:lpstr>
      <vt:lpstr>Создание виджетов</vt:lpstr>
      <vt:lpstr>Создание виджетов</vt:lpstr>
      <vt:lpstr>Создание виджетов</vt:lpstr>
      <vt:lpstr>Создание виджетов и запуск главного цикла</vt:lpstr>
      <vt:lpstr>Полный код программы</vt:lpstr>
      <vt:lpstr>Виджеты Button, Label, Entry</vt:lpstr>
      <vt:lpstr>Button – кнопка</vt:lpstr>
      <vt:lpstr>Label – метка</vt:lpstr>
      <vt:lpstr>Label – метка</vt:lpstr>
      <vt:lpstr>Entry – однострочное текстовое поле</vt:lpstr>
      <vt:lpstr>ЗАДАНИЕ</vt:lpstr>
      <vt:lpstr>Разметка в Tkinter</vt:lpstr>
      <vt:lpstr>Метод pack</vt:lpstr>
      <vt:lpstr>Метод pack</vt:lpstr>
      <vt:lpstr>Метод pack</vt:lpstr>
      <vt:lpstr>Метод pack</vt:lpstr>
      <vt:lpstr>Метод pack</vt:lpstr>
      <vt:lpstr>Метод Grid</vt:lpstr>
      <vt:lpstr>Метод Grid</vt:lpstr>
      <vt:lpstr>Метод Grid</vt:lpstr>
      <vt:lpstr>Метод Grid</vt:lpstr>
      <vt:lpstr>Метод place</vt:lpstr>
      <vt:lpstr>Метод place</vt:lpstr>
      <vt:lpstr>Метод place</vt:lpstr>
      <vt:lpstr>Окна </vt:lpstr>
      <vt:lpstr>Заголовок окна </vt:lpstr>
      <vt:lpstr>Метод bind</vt:lpstr>
      <vt:lpstr>Метод bind</vt:lpstr>
      <vt:lpstr>СОБЫТИЯ</vt:lpstr>
      <vt:lpstr>СОБЫТИЯ</vt:lpstr>
      <vt:lpstr>СОБЫТИЯ</vt:lpstr>
      <vt:lpstr>Text – многострочное текстовое поле</vt:lpstr>
      <vt:lpstr>Text – многострочное текстовое поле</vt:lpstr>
      <vt:lpstr>Text и Scrollbar</vt:lpstr>
      <vt:lpstr>Литература </vt:lpstr>
      <vt:lpstr>Литература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DSTU mmdsp.lab</dc:creator>
  <cp:lastModifiedBy>DSTU mmdsp.lab</cp:lastModifiedBy>
  <cp:revision>39</cp:revision>
  <dcterms:created xsi:type="dcterms:W3CDTF">2024-02-05T17:33:06Z</dcterms:created>
  <dcterms:modified xsi:type="dcterms:W3CDTF">2024-04-04T19:02:57Z</dcterms:modified>
</cp:coreProperties>
</file>